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2" r:id="rId1"/>
  </p:sldMasterIdLst>
  <p:notesMasterIdLst>
    <p:notesMasterId r:id="rId38"/>
  </p:notesMasterIdLst>
  <p:sldIdLst>
    <p:sldId id="256" r:id="rId2"/>
    <p:sldId id="258" r:id="rId3"/>
    <p:sldId id="259" r:id="rId4"/>
    <p:sldId id="260" r:id="rId5"/>
    <p:sldId id="261" r:id="rId6"/>
    <p:sldId id="263" r:id="rId7"/>
    <p:sldId id="264" r:id="rId8"/>
    <p:sldId id="267" r:id="rId9"/>
    <p:sldId id="268" r:id="rId10"/>
    <p:sldId id="269" r:id="rId11"/>
    <p:sldId id="270" r:id="rId12"/>
    <p:sldId id="271" r:id="rId13"/>
    <p:sldId id="272" r:id="rId14"/>
    <p:sldId id="274" r:id="rId15"/>
    <p:sldId id="275" r:id="rId16"/>
    <p:sldId id="276" r:id="rId17"/>
    <p:sldId id="300" r:id="rId18"/>
    <p:sldId id="313" r:id="rId19"/>
    <p:sldId id="278" r:id="rId20"/>
    <p:sldId id="277" r:id="rId21"/>
    <p:sldId id="279" r:id="rId22"/>
    <p:sldId id="280" r:id="rId23"/>
    <p:sldId id="294" r:id="rId24"/>
    <p:sldId id="281" r:id="rId25"/>
    <p:sldId id="282" r:id="rId26"/>
    <p:sldId id="283" r:id="rId27"/>
    <p:sldId id="317" r:id="rId28"/>
    <p:sldId id="306" r:id="rId29"/>
    <p:sldId id="307" r:id="rId30"/>
    <p:sldId id="310" r:id="rId31"/>
    <p:sldId id="311" r:id="rId32"/>
    <p:sldId id="312" r:id="rId33"/>
    <p:sldId id="314" r:id="rId34"/>
    <p:sldId id="315" r:id="rId35"/>
    <p:sldId id="316" r:id="rId36"/>
    <p:sldId id="318" r:id="rId37"/>
  </p:sldIdLst>
  <p:sldSz cx="9144000" cy="6858000" type="screen4x3"/>
  <p:notesSz cx="6858000" cy="91440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33"/>
    <a:srgbClr val="FF0000"/>
    <a:srgbClr val="00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2787"/>
    <p:restoredTop sz="90929"/>
  </p:normalViewPr>
  <p:slideViewPr>
    <p:cSldViewPr>
      <p:cViewPr varScale="1">
        <p:scale>
          <a:sx n="66" d="100"/>
          <a:sy n="66" d="100"/>
        </p:scale>
        <p:origin x="-127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13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1026"/>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b="0"/>
            </a:lvl1pPr>
          </a:lstStyle>
          <a:p>
            <a:endParaRPr lang="en-US"/>
          </a:p>
        </p:txBody>
      </p:sp>
      <p:sp>
        <p:nvSpPr>
          <p:cNvPr id="18435" name="Rectangle 1027"/>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b="0"/>
            </a:lvl1pPr>
          </a:lstStyle>
          <a:p>
            <a:endParaRPr lang="en-US"/>
          </a:p>
        </p:txBody>
      </p:sp>
      <p:sp>
        <p:nvSpPr>
          <p:cNvPr id="18436" name="Rectangle 1028"/>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8437" name="Rectangle 1029"/>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8438" name="Rectangle 1030"/>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b="0"/>
            </a:lvl1pPr>
          </a:lstStyle>
          <a:p>
            <a:endParaRPr lang="en-US"/>
          </a:p>
        </p:txBody>
      </p:sp>
      <p:sp>
        <p:nvSpPr>
          <p:cNvPr id="18439" name="Rectangle 1031"/>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b="0"/>
            </a:lvl1pPr>
          </a:lstStyle>
          <a:p>
            <a:fld id="{6AB64C84-0462-4748-980E-0A1A2C5ECB3E}"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579CFAC4-C7D4-48C8-B03D-8C2C8053DF5A}" type="slidenum">
              <a:rPr lang="en-US"/>
              <a:pPr/>
              <a:t>23</a:t>
            </a:fld>
            <a:endParaRPr lang="en-US"/>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00400" y="2130425"/>
            <a:ext cx="56388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3276600" y="3886200"/>
            <a:ext cx="5486400" cy="106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A1C17-4615-454B-800C-9E34CE024E0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4900FF-803D-4B7D-9116-0D2A0C47DA2D}"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371600" y="609600"/>
            <a:ext cx="7378700" cy="1143000"/>
          </a:xfrm>
        </p:spPr>
        <p:txBody>
          <a:bodyPr/>
          <a:lstStyle/>
          <a:p>
            <a:r>
              <a:rPr lang="en-US" smtClean="0"/>
              <a:t>Click to edit Master title style</a:t>
            </a:r>
            <a:endParaRPr lang="en-AU"/>
          </a:p>
        </p:txBody>
      </p:sp>
      <p:sp>
        <p:nvSpPr>
          <p:cNvPr id="3" name="Table Placeholder 2"/>
          <p:cNvSpPr>
            <a:spLocks noGrp="1"/>
          </p:cNvSpPr>
          <p:nvPr>
            <p:ph type="tbl" idx="1"/>
          </p:nvPr>
        </p:nvSpPr>
        <p:spPr>
          <a:xfrm>
            <a:off x="809625" y="2214563"/>
            <a:ext cx="7958138" cy="3881437"/>
          </a:xfrm>
        </p:spPr>
        <p:txBody>
          <a:bodyPr/>
          <a:lstStyle/>
          <a:p>
            <a:endParaRPr lang="en-AU"/>
          </a:p>
        </p:txBody>
      </p:sp>
      <p:sp>
        <p:nvSpPr>
          <p:cNvPr id="4" name="Date Placeholder 3"/>
          <p:cNvSpPr>
            <a:spLocks noGrp="1"/>
          </p:cNvSpPr>
          <p:nvPr>
            <p:ph type="dt" sz="half" idx="10"/>
          </p:nvPr>
        </p:nvSpPr>
        <p:spPr>
          <a:xfrm>
            <a:off x="809625" y="6373813"/>
            <a:ext cx="1905000" cy="457200"/>
          </a:xfrm>
        </p:spPr>
        <p:txBody>
          <a:bodyPr/>
          <a:lstStyle>
            <a:lvl1pPr>
              <a:defRPr/>
            </a:lvl1pPr>
          </a:lstStyle>
          <a:p>
            <a:endParaRPr lang="en-US"/>
          </a:p>
        </p:txBody>
      </p:sp>
      <p:sp>
        <p:nvSpPr>
          <p:cNvPr id="5" name="Footer Placeholder 4"/>
          <p:cNvSpPr>
            <a:spLocks noGrp="1"/>
          </p:cNvSpPr>
          <p:nvPr>
            <p:ph type="ftr" sz="quarter" idx="11"/>
          </p:nvPr>
        </p:nvSpPr>
        <p:spPr>
          <a:xfrm>
            <a:off x="3132138" y="6376988"/>
            <a:ext cx="30861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6589713" y="6376988"/>
            <a:ext cx="2193925" cy="457200"/>
          </a:xfrm>
        </p:spPr>
        <p:txBody>
          <a:bodyPr/>
          <a:lstStyle>
            <a:lvl1pPr>
              <a:defRPr/>
            </a:lvl1pPr>
          </a:lstStyle>
          <a:p>
            <a:fld id="{358ADEB7-81DE-4A94-BB04-AA70FB8C37F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A1F79F-96F4-48FF-A333-B125383F2FF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438399" y="4406900"/>
            <a:ext cx="6056313"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438399" y="3733800"/>
            <a:ext cx="6056313" cy="67310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8D4B3-D241-4307-B016-23AC8DA2531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393632-7D3B-4216-B498-B6FE4432726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DBEF82-421D-4205-9878-512B34E0821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73974F-8C49-4D8B-863E-41BCAC777C6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C30D41-7B71-45A1-B44E-C1E6404A404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61FDDA-E90E-4487-9A7D-60DEFDCD34D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0B5114-47E2-4B5E-84EE-CE3A9C55288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2" descr="C:\Documents and Settings\walterl\Local Settings\Temporary Internet Files\Content.IE5\8QFQOUW9\MPj04389420000[1].jpg"/>
          <p:cNvPicPr>
            <a:picLocks noChangeAspect="1" noChangeArrowheads="1"/>
          </p:cNvPicPr>
          <p:nvPr/>
        </p:nvPicPr>
        <p:blipFill>
          <a:blip r:embed="rId14"/>
          <a:srcRect l="10000" t="1052" r="1429"/>
          <a:stretch>
            <a:fillRect/>
          </a:stretch>
        </p:blipFill>
        <p:spPr bwMode="auto">
          <a:xfrm flipH="1">
            <a:off x="-1" y="-11725"/>
            <a:ext cx="9144000" cy="6869725"/>
          </a:xfrm>
          <a:prstGeom prst="rect">
            <a:avLst/>
          </a:prstGeom>
          <a:noFill/>
        </p:spPr>
      </p:pic>
      <p:sp>
        <p:nvSpPr>
          <p:cNvPr id="2" name="Title Placeholder 1"/>
          <p:cNvSpPr>
            <a:spLocks noGrp="1"/>
          </p:cNvSpPr>
          <p:nvPr>
            <p:ph type="title"/>
          </p:nvPr>
        </p:nvSpPr>
        <p:spPr>
          <a:xfrm>
            <a:off x="457200" y="274638"/>
            <a:ext cx="8229600" cy="1143000"/>
          </a:xfrm>
          <a:prstGeom prst="rect">
            <a:avLst/>
          </a:prstGeom>
          <a:solidFill>
            <a:schemeClr val="bg1">
              <a:alpha val="60000"/>
            </a:schemeClr>
          </a:solidFill>
          <a:effectLst>
            <a:softEdge rad="31750"/>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a:solidFill>
            <a:schemeClr val="bg1">
              <a:alpha val="60000"/>
            </a:schemeClr>
          </a:solidFill>
          <a:effectLst>
            <a:softEdge rad="31750"/>
          </a:effectLst>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a:solidFill>
            <a:schemeClr val="bg1">
              <a:alpha val="60000"/>
            </a:schemeClr>
          </a:solidFill>
          <a:effectLst>
            <a:softEdge rad="31750"/>
          </a:effectLst>
        </p:spPr>
        <p:txBody>
          <a:bodyPr vert="horz" lIns="91440" tIns="45720" rIns="91440" bIns="45720" rtlCol="0" anchor="ctr"/>
          <a:lstStyle>
            <a:lvl1pPr algn="l">
              <a:defRPr sz="1200">
                <a:solidFill>
                  <a:schemeClr val="tx1">
                    <a:lumMod val="65000"/>
                    <a:lumOff val="35000"/>
                  </a:schemeClr>
                </a:solidFill>
                <a:latin typeface="Maiandra GD" pitchFamily="34" charset="0"/>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a:solidFill>
            <a:schemeClr val="bg1">
              <a:alpha val="60000"/>
            </a:schemeClr>
          </a:solidFill>
          <a:effectLst>
            <a:softEdge rad="31750"/>
          </a:effectLst>
        </p:spPr>
        <p:txBody>
          <a:bodyPr vert="horz" lIns="91440" tIns="45720" rIns="91440" bIns="45720" rtlCol="0" anchor="ctr"/>
          <a:lstStyle>
            <a:lvl1pPr algn="ctr">
              <a:defRPr sz="1200">
                <a:solidFill>
                  <a:schemeClr val="tx1">
                    <a:lumMod val="65000"/>
                    <a:lumOff val="35000"/>
                  </a:schemeClr>
                </a:solidFill>
                <a:latin typeface="Maiandra GD" pitchFamily="34" charset="0"/>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a:solidFill>
            <a:schemeClr val="bg1">
              <a:alpha val="60000"/>
            </a:schemeClr>
          </a:solidFill>
          <a:effectLst>
            <a:softEdge rad="31750"/>
          </a:effectLst>
        </p:spPr>
        <p:txBody>
          <a:bodyPr vert="horz" lIns="91440" tIns="45720" rIns="91440" bIns="45720" rtlCol="0" anchor="ctr"/>
          <a:lstStyle>
            <a:lvl1pPr algn="r">
              <a:defRPr sz="1200">
                <a:solidFill>
                  <a:schemeClr val="tx1">
                    <a:lumMod val="65000"/>
                    <a:lumOff val="35000"/>
                  </a:schemeClr>
                </a:solidFill>
                <a:latin typeface="Maiandra GD" pitchFamily="34" charset="0"/>
              </a:defRPr>
            </a:lvl1pPr>
          </a:lstStyle>
          <a:p>
            <a:fld id="{4BC09459-5E0D-4F8D-B23E-F36DECA31F9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hf hdr="0" ftr="0" dt="0"/>
  <p:txStyles>
    <p:titleStyle>
      <a:lvl1pPr algn="ctr" defTabSz="914400" rtl="0" eaLnBrk="1" latinLnBrk="0" hangingPunct="1">
        <a:spcBef>
          <a:spcPct val="0"/>
        </a:spcBef>
        <a:buNone/>
        <a:defRPr sz="4400" kern="1200">
          <a:solidFill>
            <a:schemeClr val="tx1">
              <a:lumMod val="65000"/>
              <a:lumOff val="35000"/>
            </a:schemeClr>
          </a:solidFill>
          <a:latin typeface="Maiandra GD"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65000"/>
              <a:lumOff val="35000"/>
            </a:schemeClr>
          </a:solidFill>
          <a:latin typeface="Maiandra GD"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lumMod val="65000"/>
              <a:lumOff val="35000"/>
            </a:schemeClr>
          </a:solidFill>
          <a:latin typeface="Maiandra GD"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lumMod val="65000"/>
              <a:lumOff val="35000"/>
            </a:schemeClr>
          </a:solidFill>
          <a:latin typeface="Maiandra GD"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aiandra GD"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aiandra GD"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Microsoft_Office_Word_97_-_2003_Document4.doc"/><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5.xml.rels><?xml version="1.0" encoding="UTF-8" standalone="yes"?>
<Relationships xmlns="http://schemas.openxmlformats.org/package/2006/relationships"><Relationship Id="rId3" Type="http://schemas.openxmlformats.org/officeDocument/2006/relationships/oleObject" Target="../embeddings/Microsoft_Office_Word_97_-_2003_Document5.doc"/><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16.xml.rels><?xml version="1.0" encoding="UTF-8" standalone="yes"?>
<Relationships xmlns="http://schemas.openxmlformats.org/package/2006/relationships"><Relationship Id="rId3" Type="http://schemas.openxmlformats.org/officeDocument/2006/relationships/oleObject" Target="../embeddings/Microsoft_Office_Word_97_-_2003_Document6.doc"/><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Microsoft_Office_Word_97_-_2003_Document1.doc"/><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6.xml.rels><?xml version="1.0" encoding="UTF-8" standalone="yes"?>
<Relationships xmlns="http://schemas.openxmlformats.org/package/2006/relationships"><Relationship Id="rId3" Type="http://schemas.openxmlformats.org/officeDocument/2006/relationships/oleObject" Target="../embeddings/Microsoft_Office_Word_97_-_2003_Document2.doc"/><Relationship Id="rId2" Type="http://schemas.openxmlformats.org/officeDocument/2006/relationships/slideLayout" Target="../slideLayouts/slideLayout12.xml"/><Relationship Id="rId1" Type="http://schemas.openxmlformats.org/officeDocument/2006/relationships/vmlDrawing" Target="../drawings/vmlDrawing2.v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Microsoft_Office_Word_97_-_2003_Document3.doc"/><Relationship Id="rId2" Type="http://schemas.openxmlformats.org/officeDocument/2006/relationships/slideLayout" Target="../slideLayouts/slideLayout12.xml"/><Relationship Id="rId1" Type="http://schemas.openxmlformats.org/officeDocument/2006/relationships/vmlDrawing" Target="../drawings/vmlDrawing3.v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normAutofit fontScale="90000"/>
          </a:bodyPr>
          <a:lstStyle/>
          <a:p>
            <a:r>
              <a:rPr lang="en-US" smtClean="0">
                <a:latin typeface="Comic Sans MS" pitchFamily="66" charset="0"/>
              </a:rPr>
              <a:t>Lecture </a:t>
            </a:r>
            <a:r>
              <a:rPr lang="en-US" smtClean="0">
                <a:latin typeface="Comic Sans MS" pitchFamily="66" charset="0"/>
              </a:rPr>
              <a:t>4.</a:t>
            </a:r>
            <a:r>
              <a:rPr lang="en-US" dirty="0" smtClean="0">
                <a:latin typeface="Comic Sans MS" pitchFamily="66" charset="0"/>
              </a:rPr>
              <a:t/>
            </a:r>
            <a:br>
              <a:rPr lang="en-US" dirty="0" smtClean="0">
                <a:latin typeface="Comic Sans MS" pitchFamily="66" charset="0"/>
              </a:rPr>
            </a:br>
            <a:r>
              <a:rPr lang="en-US" dirty="0" smtClean="0">
                <a:latin typeface="Comic Sans MS" pitchFamily="66" charset="0"/>
              </a:rPr>
              <a:t>GDP at </a:t>
            </a:r>
            <a:r>
              <a:rPr lang="en-US" dirty="0">
                <a:latin typeface="Comic Sans MS" pitchFamily="66" charset="0"/>
              </a:rPr>
              <a:t>Constant Price</a:t>
            </a:r>
          </a:p>
        </p:txBody>
      </p:sp>
      <p:sp>
        <p:nvSpPr>
          <p:cNvPr id="5" name="Rectangle 105"/>
          <p:cNvSpPr>
            <a:spLocks noGrp="1" noChangeArrowheads="1"/>
          </p:cNvSpPr>
          <p:nvPr>
            <p:ph type="sldNum" sz="quarter" idx="4294967295"/>
          </p:nvPr>
        </p:nvSpPr>
        <p:spPr>
          <a:xfrm>
            <a:off x="7237413" y="6361113"/>
            <a:ext cx="1906587" cy="457200"/>
          </a:xfrm>
        </p:spPr>
        <p:txBody>
          <a:bodyPr/>
          <a:lstStyle/>
          <a:p>
            <a:fld id="{94B4349D-4FB0-4077-BA77-2D221037E3FF}" type="slidenum">
              <a:rPr lang="en-US"/>
              <a:pPr/>
              <a:t>1</a:t>
            </a:fld>
            <a:endParaRPr lang="en-US"/>
          </a:p>
        </p:txBody>
      </p:sp>
      <p:sp>
        <p:nvSpPr>
          <p:cNvPr id="6" name="Subtitle 5"/>
          <p:cNvSpPr>
            <a:spLocks noGrp="1"/>
          </p:cNvSpPr>
          <p:nvPr>
            <p:ph type="subTitle" idx="1"/>
          </p:nvPr>
        </p:nvSpPr>
        <p:spPr/>
        <p:txBody>
          <a:bodyPr/>
          <a:lstStyle/>
          <a:p>
            <a:endParaRPr lang="en-A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pPr algn="l"/>
            <a:r>
              <a:rPr lang="en-US">
                <a:latin typeface="Comic Sans MS" pitchFamily="66" charset="0"/>
              </a:rPr>
              <a:t>How to estimate average annual  growth rate </a:t>
            </a:r>
            <a:r>
              <a:rPr lang="en-US" i="1">
                <a:solidFill>
                  <a:srgbClr val="0000CC"/>
                </a:solidFill>
                <a:latin typeface="Comic Sans MS" pitchFamily="66" charset="0"/>
              </a:rPr>
              <a:t>avg </a:t>
            </a:r>
            <a:r>
              <a:rPr lang="en-US">
                <a:solidFill>
                  <a:srgbClr val="0000CC"/>
                </a:solidFill>
                <a:latin typeface="Comic Sans MS" pitchFamily="66" charset="0"/>
              </a:rPr>
              <a:t>q</a:t>
            </a:r>
            <a:endParaRPr lang="en-US">
              <a:latin typeface="Comic Sans MS" pitchFamily="66" charset="0"/>
            </a:endParaRPr>
          </a:p>
        </p:txBody>
      </p:sp>
      <p:sp>
        <p:nvSpPr>
          <p:cNvPr id="16387" name="Rectangle 3"/>
          <p:cNvSpPr>
            <a:spLocks noGrp="1" noChangeArrowheads="1"/>
          </p:cNvSpPr>
          <p:nvPr>
            <p:ph idx="1"/>
          </p:nvPr>
        </p:nvSpPr>
        <p:spPr>
          <a:xfrm>
            <a:off x="609600" y="1828800"/>
            <a:ext cx="8305800" cy="4038600"/>
          </a:xfrm>
        </p:spPr>
        <p:txBody>
          <a:bodyPr/>
          <a:lstStyle/>
          <a:p>
            <a:pPr>
              <a:lnSpc>
                <a:spcPct val="75000"/>
              </a:lnSpc>
              <a:spcBef>
                <a:spcPct val="0"/>
              </a:spcBef>
              <a:buFont typeface="Wingdings" pitchFamily="2" charset="2"/>
              <a:buNone/>
            </a:pPr>
            <a:r>
              <a:rPr lang="en-US">
                <a:latin typeface="Comic Sans MS" pitchFamily="66" charset="0"/>
              </a:rPr>
              <a:t>  </a:t>
            </a:r>
          </a:p>
          <a:p>
            <a:pPr>
              <a:lnSpc>
                <a:spcPct val="75000"/>
              </a:lnSpc>
              <a:spcBef>
                <a:spcPct val="0"/>
              </a:spcBef>
              <a:buFont typeface="Wingdings" pitchFamily="2" charset="2"/>
              <a:buNone/>
            </a:pPr>
            <a:r>
              <a:rPr lang="en-US">
                <a:latin typeface="Comic Sans MS" pitchFamily="66" charset="0"/>
              </a:rPr>
              <a:t>average annual growth rate = geometric mean =</a:t>
            </a:r>
          </a:p>
          <a:p>
            <a:pPr>
              <a:lnSpc>
                <a:spcPct val="75000"/>
              </a:lnSpc>
              <a:spcBef>
                <a:spcPct val="0"/>
              </a:spcBef>
              <a:buFont typeface="Wingdings" pitchFamily="2" charset="2"/>
              <a:buNone/>
            </a:pPr>
            <a:endParaRPr lang="en-US">
              <a:latin typeface="Comic Sans MS" pitchFamily="66" charset="0"/>
            </a:endParaRPr>
          </a:p>
          <a:p>
            <a:pPr>
              <a:lnSpc>
                <a:spcPct val="75000"/>
              </a:lnSpc>
              <a:spcBef>
                <a:spcPct val="0"/>
              </a:spcBef>
              <a:buFont typeface="Wingdings" pitchFamily="2" charset="2"/>
              <a:buNone/>
            </a:pPr>
            <a:r>
              <a:rPr lang="en-US">
                <a:latin typeface="Comic Sans MS" pitchFamily="66" charset="0"/>
              </a:rPr>
              <a:t>	</a:t>
            </a:r>
            <a:endParaRPr lang="en-US"/>
          </a:p>
        </p:txBody>
      </p:sp>
      <p:sp>
        <p:nvSpPr>
          <p:cNvPr id="31" name="Slide Number Placeholder 5"/>
          <p:cNvSpPr>
            <a:spLocks noGrp="1"/>
          </p:cNvSpPr>
          <p:nvPr>
            <p:ph type="sldNum" sz="quarter" idx="12"/>
          </p:nvPr>
        </p:nvSpPr>
        <p:spPr/>
        <p:txBody>
          <a:bodyPr/>
          <a:lstStyle/>
          <a:p>
            <a:fld id="{90D228CB-8892-4412-83A0-B153BF3EA93F}" type="slidenum">
              <a:rPr lang="en-US"/>
              <a:pPr/>
              <a:t>10</a:t>
            </a:fld>
            <a:endParaRPr lang="en-US"/>
          </a:p>
        </p:txBody>
      </p:sp>
      <p:sp>
        <p:nvSpPr>
          <p:cNvPr id="16392" name="Line 8"/>
          <p:cNvSpPr>
            <a:spLocks noChangeShapeType="1"/>
          </p:cNvSpPr>
          <p:nvPr/>
        </p:nvSpPr>
        <p:spPr bwMode="auto">
          <a:xfrm>
            <a:off x="2514600" y="3505200"/>
            <a:ext cx="304800" cy="304800"/>
          </a:xfrm>
          <a:prstGeom prst="line">
            <a:avLst/>
          </a:prstGeom>
          <a:noFill/>
          <a:ln w="38100">
            <a:solidFill>
              <a:schemeClr val="tx1"/>
            </a:solidFill>
            <a:round/>
            <a:headEnd/>
            <a:tailEnd/>
          </a:ln>
          <a:effectLst/>
        </p:spPr>
        <p:txBody>
          <a:bodyPr wrap="none" anchor="ctr"/>
          <a:lstStyle/>
          <a:p>
            <a:endParaRPr lang="en-AU"/>
          </a:p>
        </p:txBody>
      </p:sp>
      <p:sp>
        <p:nvSpPr>
          <p:cNvPr id="16394" name="Line 10"/>
          <p:cNvSpPr>
            <a:spLocks noChangeShapeType="1"/>
          </p:cNvSpPr>
          <p:nvPr/>
        </p:nvSpPr>
        <p:spPr bwMode="auto">
          <a:xfrm flipV="1">
            <a:off x="2819400" y="3200400"/>
            <a:ext cx="228600" cy="533400"/>
          </a:xfrm>
          <a:prstGeom prst="line">
            <a:avLst/>
          </a:prstGeom>
          <a:noFill/>
          <a:ln w="38100">
            <a:solidFill>
              <a:schemeClr val="tx1"/>
            </a:solidFill>
            <a:round/>
            <a:headEnd/>
            <a:tailEnd/>
          </a:ln>
          <a:effectLst/>
        </p:spPr>
        <p:txBody>
          <a:bodyPr wrap="none" anchor="ctr"/>
          <a:lstStyle/>
          <a:p>
            <a:endParaRPr lang="en-AU"/>
          </a:p>
        </p:txBody>
      </p:sp>
      <p:sp>
        <p:nvSpPr>
          <p:cNvPr id="16395" name="Line 11"/>
          <p:cNvSpPr>
            <a:spLocks noChangeShapeType="1"/>
          </p:cNvSpPr>
          <p:nvPr/>
        </p:nvSpPr>
        <p:spPr bwMode="auto">
          <a:xfrm flipV="1">
            <a:off x="3048000" y="3200400"/>
            <a:ext cx="5181600" cy="0"/>
          </a:xfrm>
          <a:prstGeom prst="line">
            <a:avLst/>
          </a:prstGeom>
          <a:noFill/>
          <a:ln w="9525">
            <a:solidFill>
              <a:schemeClr val="tx1"/>
            </a:solidFill>
            <a:round/>
            <a:headEnd/>
            <a:tailEnd/>
          </a:ln>
          <a:effectLst/>
        </p:spPr>
        <p:txBody>
          <a:bodyPr wrap="none" anchor="ctr"/>
          <a:lstStyle/>
          <a:p>
            <a:endParaRPr lang="en-AU"/>
          </a:p>
        </p:txBody>
      </p:sp>
      <p:sp>
        <p:nvSpPr>
          <p:cNvPr id="16396" name="Text Box 12"/>
          <p:cNvSpPr txBox="1">
            <a:spLocks noChangeArrowheads="1"/>
          </p:cNvSpPr>
          <p:nvPr/>
        </p:nvSpPr>
        <p:spPr bwMode="auto">
          <a:xfrm>
            <a:off x="3124200" y="3200400"/>
            <a:ext cx="5410200" cy="457200"/>
          </a:xfrm>
          <a:prstGeom prst="rect">
            <a:avLst/>
          </a:prstGeom>
          <a:noFill/>
          <a:ln w="9525">
            <a:noFill/>
            <a:miter lim="800000"/>
            <a:headEnd/>
            <a:tailEnd/>
          </a:ln>
          <a:effectLst/>
        </p:spPr>
        <p:txBody>
          <a:bodyPr>
            <a:spAutoFit/>
          </a:bodyPr>
          <a:lstStyle/>
          <a:p>
            <a:pPr eaLnBrk="0" hangingPunct="0">
              <a:spcBef>
                <a:spcPct val="50000"/>
              </a:spcBef>
            </a:pPr>
            <a:r>
              <a:rPr lang="en-US">
                <a:latin typeface="Comic Sans MS" pitchFamily="66" charset="0"/>
              </a:rPr>
              <a:t>(1+q</a:t>
            </a:r>
            <a:r>
              <a:rPr lang="en-US" baseline="-25000">
                <a:latin typeface="Comic Sans MS" pitchFamily="66" charset="0"/>
              </a:rPr>
              <a:t>1</a:t>
            </a:r>
            <a:r>
              <a:rPr lang="en-US">
                <a:latin typeface="Comic Sans MS" pitchFamily="66" charset="0"/>
              </a:rPr>
              <a:t>) * (1+q</a:t>
            </a:r>
            <a:r>
              <a:rPr lang="en-US" baseline="-25000">
                <a:latin typeface="Comic Sans MS" pitchFamily="66" charset="0"/>
              </a:rPr>
              <a:t>2</a:t>
            </a:r>
            <a:r>
              <a:rPr lang="en-US">
                <a:latin typeface="Comic Sans MS" pitchFamily="66" charset="0"/>
              </a:rPr>
              <a:t>)….(1+q</a:t>
            </a:r>
            <a:r>
              <a:rPr lang="en-US" baseline="-25000">
                <a:latin typeface="Comic Sans MS" pitchFamily="66" charset="0"/>
              </a:rPr>
              <a:t>t-1</a:t>
            </a:r>
            <a:r>
              <a:rPr lang="en-US">
                <a:latin typeface="Comic Sans MS" pitchFamily="66" charset="0"/>
              </a:rPr>
              <a:t>) * (1+q</a:t>
            </a:r>
            <a:r>
              <a:rPr lang="en-US" baseline="-25000">
                <a:latin typeface="Comic Sans MS" pitchFamily="66" charset="0"/>
              </a:rPr>
              <a:t>t </a:t>
            </a:r>
            <a:r>
              <a:rPr lang="en-US">
                <a:latin typeface="Comic Sans MS" pitchFamily="66" charset="0"/>
              </a:rPr>
              <a:t>)</a:t>
            </a:r>
          </a:p>
        </p:txBody>
      </p:sp>
      <p:sp>
        <p:nvSpPr>
          <p:cNvPr id="16397" name="Text Box 13"/>
          <p:cNvSpPr txBox="1">
            <a:spLocks noChangeArrowheads="1"/>
          </p:cNvSpPr>
          <p:nvPr/>
        </p:nvSpPr>
        <p:spPr bwMode="auto">
          <a:xfrm>
            <a:off x="2438400" y="3048000"/>
            <a:ext cx="438150" cy="457200"/>
          </a:xfrm>
          <a:prstGeom prst="rect">
            <a:avLst/>
          </a:prstGeom>
          <a:noFill/>
          <a:ln w="9525">
            <a:noFill/>
            <a:miter lim="800000"/>
            <a:headEnd/>
            <a:tailEnd/>
          </a:ln>
          <a:effectLst/>
        </p:spPr>
        <p:txBody>
          <a:bodyPr wrap="none">
            <a:spAutoFit/>
          </a:bodyPr>
          <a:lstStyle/>
          <a:p>
            <a:pPr eaLnBrk="0" hangingPunct="0"/>
            <a:r>
              <a:rPr lang="en-US"/>
              <a:t>  t</a:t>
            </a:r>
          </a:p>
        </p:txBody>
      </p:sp>
      <p:sp>
        <p:nvSpPr>
          <p:cNvPr id="16398" name="Text Box 14"/>
          <p:cNvSpPr txBox="1">
            <a:spLocks noChangeArrowheads="1"/>
          </p:cNvSpPr>
          <p:nvPr/>
        </p:nvSpPr>
        <p:spPr bwMode="auto">
          <a:xfrm>
            <a:off x="1752600" y="3352800"/>
            <a:ext cx="609600" cy="366713"/>
          </a:xfrm>
          <a:prstGeom prst="rect">
            <a:avLst/>
          </a:prstGeom>
          <a:noFill/>
          <a:ln w="9525">
            <a:noFill/>
            <a:miter lim="800000"/>
            <a:headEnd/>
            <a:tailEnd/>
          </a:ln>
          <a:effectLst/>
        </p:spPr>
        <p:txBody>
          <a:bodyPr>
            <a:spAutoFit/>
          </a:bodyPr>
          <a:lstStyle/>
          <a:p>
            <a:pPr eaLnBrk="0" hangingPunct="0">
              <a:lnSpc>
                <a:spcPct val="75000"/>
              </a:lnSpc>
            </a:pPr>
            <a:r>
              <a:rPr lang="en-US" b="0">
                <a:latin typeface="Comic Sans MS" pitchFamily="66" charset="0"/>
              </a:rPr>
              <a:t>=</a:t>
            </a:r>
            <a:endParaRPr lang="en-US" b="0"/>
          </a:p>
        </p:txBody>
      </p:sp>
      <p:sp>
        <p:nvSpPr>
          <p:cNvPr id="16400" name="Text Box 16"/>
          <p:cNvSpPr txBox="1">
            <a:spLocks noChangeArrowheads="1"/>
          </p:cNvSpPr>
          <p:nvPr/>
        </p:nvSpPr>
        <p:spPr bwMode="auto">
          <a:xfrm>
            <a:off x="1295400" y="4572000"/>
            <a:ext cx="6248400" cy="1555750"/>
          </a:xfrm>
          <a:prstGeom prst="rect">
            <a:avLst/>
          </a:prstGeom>
          <a:noFill/>
          <a:ln w="9525">
            <a:noFill/>
            <a:miter lim="800000"/>
            <a:headEnd/>
            <a:tailEnd/>
          </a:ln>
          <a:effectLst/>
        </p:spPr>
        <p:txBody>
          <a:bodyPr>
            <a:spAutoFit/>
          </a:bodyPr>
          <a:lstStyle/>
          <a:p>
            <a:pPr eaLnBrk="0" hangingPunct="0">
              <a:lnSpc>
                <a:spcPct val="75000"/>
              </a:lnSpc>
            </a:pPr>
            <a:endParaRPr lang="en-US" b="0">
              <a:latin typeface="Comic Sans MS" pitchFamily="66" charset="0"/>
            </a:endParaRPr>
          </a:p>
          <a:p>
            <a:pPr eaLnBrk="0" hangingPunct="0">
              <a:lnSpc>
                <a:spcPct val="75000"/>
              </a:lnSpc>
            </a:pPr>
            <a:r>
              <a:rPr lang="en-US" b="0">
                <a:latin typeface="Comic Sans MS" pitchFamily="66" charset="0"/>
              </a:rPr>
              <a:t>	</a:t>
            </a:r>
            <a:endParaRPr lang="en-US" b="0"/>
          </a:p>
          <a:p>
            <a:pPr eaLnBrk="0" hangingPunct="0">
              <a:lnSpc>
                <a:spcPct val="75000"/>
              </a:lnSpc>
            </a:pPr>
            <a:endParaRPr lang="en-US" b="0">
              <a:latin typeface="Comic Sans MS" pitchFamily="66" charset="0"/>
            </a:endParaRPr>
          </a:p>
          <a:p>
            <a:pPr eaLnBrk="0" hangingPunct="0">
              <a:lnSpc>
                <a:spcPct val="75000"/>
              </a:lnSpc>
            </a:pPr>
            <a:r>
              <a:rPr lang="en-US" b="0">
                <a:latin typeface="Comic Sans MS" pitchFamily="66" charset="0"/>
              </a:rPr>
              <a:t>	</a:t>
            </a:r>
            <a:endParaRPr lang="en-US" b="0"/>
          </a:p>
          <a:p>
            <a:pPr eaLnBrk="0" hangingPunct="0">
              <a:spcBef>
                <a:spcPct val="50000"/>
              </a:spcBef>
            </a:pPr>
            <a:endParaRPr lang="en-US" b="0"/>
          </a:p>
        </p:txBody>
      </p:sp>
      <p:sp>
        <p:nvSpPr>
          <p:cNvPr id="16401" name="Text Box 17"/>
          <p:cNvSpPr txBox="1">
            <a:spLocks noChangeArrowheads="1"/>
          </p:cNvSpPr>
          <p:nvPr/>
        </p:nvSpPr>
        <p:spPr bwMode="auto">
          <a:xfrm>
            <a:off x="1752600" y="4876800"/>
            <a:ext cx="5715000" cy="457200"/>
          </a:xfrm>
          <a:prstGeom prst="rect">
            <a:avLst/>
          </a:prstGeom>
          <a:noFill/>
          <a:ln w="9525">
            <a:noFill/>
            <a:miter lim="800000"/>
            <a:headEnd/>
            <a:tailEnd/>
          </a:ln>
          <a:effectLst/>
        </p:spPr>
        <p:txBody>
          <a:bodyPr>
            <a:spAutoFit/>
          </a:bodyPr>
          <a:lstStyle/>
          <a:p>
            <a:pPr eaLnBrk="0" hangingPunct="0">
              <a:spcBef>
                <a:spcPct val="50000"/>
              </a:spcBef>
            </a:pPr>
            <a:endParaRPr lang="en-US" b="0"/>
          </a:p>
        </p:txBody>
      </p:sp>
      <p:sp>
        <p:nvSpPr>
          <p:cNvPr id="16402" name="Line 18"/>
          <p:cNvSpPr>
            <a:spLocks noChangeShapeType="1"/>
          </p:cNvSpPr>
          <p:nvPr/>
        </p:nvSpPr>
        <p:spPr bwMode="auto">
          <a:xfrm flipV="1">
            <a:off x="3124200" y="4191000"/>
            <a:ext cx="2971800" cy="0"/>
          </a:xfrm>
          <a:prstGeom prst="line">
            <a:avLst/>
          </a:prstGeom>
          <a:noFill/>
          <a:ln w="9525">
            <a:solidFill>
              <a:schemeClr val="tx1"/>
            </a:solidFill>
            <a:round/>
            <a:headEnd/>
            <a:tailEnd/>
          </a:ln>
          <a:effectLst/>
        </p:spPr>
        <p:txBody>
          <a:bodyPr wrap="none" anchor="ctr"/>
          <a:lstStyle/>
          <a:p>
            <a:endParaRPr lang="en-AU"/>
          </a:p>
        </p:txBody>
      </p:sp>
      <p:sp>
        <p:nvSpPr>
          <p:cNvPr id="16403" name="Line 19"/>
          <p:cNvSpPr>
            <a:spLocks noChangeShapeType="1"/>
          </p:cNvSpPr>
          <p:nvPr/>
        </p:nvSpPr>
        <p:spPr bwMode="auto">
          <a:xfrm flipV="1">
            <a:off x="2895600" y="4191000"/>
            <a:ext cx="228600" cy="533400"/>
          </a:xfrm>
          <a:prstGeom prst="line">
            <a:avLst/>
          </a:prstGeom>
          <a:noFill/>
          <a:ln w="38100">
            <a:solidFill>
              <a:schemeClr val="tx1"/>
            </a:solidFill>
            <a:round/>
            <a:headEnd/>
            <a:tailEnd/>
          </a:ln>
          <a:effectLst/>
        </p:spPr>
        <p:txBody>
          <a:bodyPr wrap="none" anchor="ctr"/>
          <a:lstStyle/>
          <a:p>
            <a:endParaRPr lang="en-AU"/>
          </a:p>
        </p:txBody>
      </p:sp>
      <p:sp>
        <p:nvSpPr>
          <p:cNvPr id="16404" name="Line 20"/>
          <p:cNvSpPr>
            <a:spLocks noChangeShapeType="1"/>
          </p:cNvSpPr>
          <p:nvPr/>
        </p:nvSpPr>
        <p:spPr bwMode="auto">
          <a:xfrm>
            <a:off x="2590800" y="4419600"/>
            <a:ext cx="304800" cy="304800"/>
          </a:xfrm>
          <a:prstGeom prst="line">
            <a:avLst/>
          </a:prstGeom>
          <a:noFill/>
          <a:ln w="38100">
            <a:solidFill>
              <a:schemeClr val="tx1"/>
            </a:solidFill>
            <a:round/>
            <a:headEnd/>
            <a:tailEnd/>
          </a:ln>
          <a:effectLst/>
        </p:spPr>
        <p:txBody>
          <a:bodyPr wrap="none" anchor="ctr"/>
          <a:lstStyle/>
          <a:p>
            <a:endParaRPr lang="en-AU"/>
          </a:p>
        </p:txBody>
      </p:sp>
      <p:sp>
        <p:nvSpPr>
          <p:cNvPr id="16405" name="Text Box 21"/>
          <p:cNvSpPr txBox="1">
            <a:spLocks noChangeArrowheads="1"/>
          </p:cNvSpPr>
          <p:nvPr/>
        </p:nvSpPr>
        <p:spPr bwMode="auto">
          <a:xfrm>
            <a:off x="2498725" y="4765675"/>
            <a:ext cx="184150" cy="457200"/>
          </a:xfrm>
          <a:prstGeom prst="rect">
            <a:avLst/>
          </a:prstGeom>
          <a:noFill/>
          <a:ln w="9525">
            <a:noFill/>
            <a:miter lim="800000"/>
            <a:headEnd/>
            <a:tailEnd/>
          </a:ln>
          <a:effectLst/>
        </p:spPr>
        <p:txBody>
          <a:bodyPr wrap="none">
            <a:spAutoFit/>
          </a:bodyPr>
          <a:lstStyle/>
          <a:p>
            <a:pPr eaLnBrk="0" hangingPunct="0"/>
            <a:endParaRPr lang="en-US" b="0"/>
          </a:p>
        </p:txBody>
      </p:sp>
      <p:sp>
        <p:nvSpPr>
          <p:cNvPr id="16406" name="Text Box 22"/>
          <p:cNvSpPr txBox="1">
            <a:spLocks noChangeArrowheads="1"/>
          </p:cNvSpPr>
          <p:nvPr/>
        </p:nvSpPr>
        <p:spPr bwMode="auto">
          <a:xfrm>
            <a:off x="2514600" y="4038600"/>
            <a:ext cx="488950" cy="457200"/>
          </a:xfrm>
          <a:prstGeom prst="rect">
            <a:avLst/>
          </a:prstGeom>
          <a:noFill/>
          <a:ln w="9525">
            <a:noFill/>
            <a:miter lim="800000"/>
            <a:headEnd/>
            <a:tailEnd/>
          </a:ln>
          <a:effectLst/>
        </p:spPr>
        <p:txBody>
          <a:bodyPr wrap="none">
            <a:spAutoFit/>
          </a:bodyPr>
          <a:lstStyle/>
          <a:p>
            <a:pPr eaLnBrk="0" hangingPunct="0"/>
            <a:r>
              <a:rPr lang="en-US" b="0"/>
              <a:t>  </a:t>
            </a:r>
            <a:r>
              <a:rPr lang="en-US" b="0">
                <a:solidFill>
                  <a:srgbClr val="0000CC"/>
                </a:solidFill>
              </a:rPr>
              <a:t>4</a:t>
            </a:r>
            <a:endParaRPr lang="en-US" b="0"/>
          </a:p>
        </p:txBody>
      </p:sp>
      <p:sp>
        <p:nvSpPr>
          <p:cNvPr id="16407" name="Text Box 23"/>
          <p:cNvSpPr txBox="1">
            <a:spLocks noChangeArrowheads="1"/>
          </p:cNvSpPr>
          <p:nvPr/>
        </p:nvSpPr>
        <p:spPr bwMode="auto">
          <a:xfrm>
            <a:off x="3200400" y="4343400"/>
            <a:ext cx="3505200" cy="457200"/>
          </a:xfrm>
          <a:prstGeom prst="rect">
            <a:avLst/>
          </a:prstGeom>
          <a:noFill/>
          <a:ln w="9525">
            <a:noFill/>
            <a:miter lim="800000"/>
            <a:headEnd/>
            <a:tailEnd/>
          </a:ln>
          <a:effectLst/>
        </p:spPr>
        <p:txBody>
          <a:bodyPr>
            <a:spAutoFit/>
          </a:bodyPr>
          <a:lstStyle/>
          <a:p>
            <a:pPr eaLnBrk="0" hangingPunct="0">
              <a:spcBef>
                <a:spcPct val="50000"/>
              </a:spcBef>
            </a:pPr>
            <a:r>
              <a:rPr lang="en-US" b="0">
                <a:solidFill>
                  <a:srgbClr val="0000CC"/>
                </a:solidFill>
                <a:latin typeface="Tahoma" pitchFamily="34" charset="0"/>
              </a:rPr>
              <a:t>1.2</a:t>
            </a:r>
            <a:r>
              <a:rPr lang="en-US" b="0">
                <a:latin typeface="Tahoma" pitchFamily="34" charset="0"/>
              </a:rPr>
              <a:t>* </a:t>
            </a:r>
            <a:r>
              <a:rPr lang="en-US" b="0">
                <a:solidFill>
                  <a:srgbClr val="0000CC"/>
                </a:solidFill>
                <a:latin typeface="Tahoma" pitchFamily="34" charset="0"/>
              </a:rPr>
              <a:t>1.05</a:t>
            </a:r>
            <a:r>
              <a:rPr lang="en-US" b="0">
                <a:latin typeface="Tahoma" pitchFamily="34" charset="0"/>
              </a:rPr>
              <a:t>*</a:t>
            </a:r>
            <a:r>
              <a:rPr lang="en-US" b="0">
                <a:solidFill>
                  <a:srgbClr val="0000CC"/>
                </a:solidFill>
                <a:latin typeface="Tahoma" pitchFamily="34" charset="0"/>
              </a:rPr>
              <a:t>1.151</a:t>
            </a:r>
            <a:r>
              <a:rPr lang="en-US" b="0">
                <a:latin typeface="Tahoma" pitchFamily="34" charset="0"/>
              </a:rPr>
              <a:t>*</a:t>
            </a:r>
            <a:r>
              <a:rPr lang="en-US" b="0">
                <a:solidFill>
                  <a:srgbClr val="0000CC"/>
                </a:solidFill>
                <a:latin typeface="Tahoma" pitchFamily="34" charset="0"/>
              </a:rPr>
              <a:t>1.379</a:t>
            </a:r>
            <a:endParaRPr lang="en-US" b="0">
              <a:latin typeface="Tahoma" pitchFamily="34" charset="0"/>
            </a:endParaRPr>
          </a:p>
        </p:txBody>
      </p:sp>
      <p:sp>
        <p:nvSpPr>
          <p:cNvPr id="16409" name="Text Box 25"/>
          <p:cNvSpPr txBox="1">
            <a:spLocks noChangeArrowheads="1"/>
          </p:cNvSpPr>
          <p:nvPr/>
        </p:nvSpPr>
        <p:spPr bwMode="auto">
          <a:xfrm>
            <a:off x="1676400" y="4267200"/>
            <a:ext cx="838200" cy="457200"/>
          </a:xfrm>
          <a:prstGeom prst="rect">
            <a:avLst/>
          </a:prstGeom>
          <a:noFill/>
          <a:ln w="9525">
            <a:noFill/>
            <a:miter lim="800000"/>
            <a:headEnd/>
            <a:tailEnd/>
          </a:ln>
          <a:effectLst/>
        </p:spPr>
        <p:txBody>
          <a:bodyPr>
            <a:spAutoFit/>
          </a:bodyPr>
          <a:lstStyle/>
          <a:p>
            <a:pPr eaLnBrk="0" hangingPunct="0">
              <a:spcBef>
                <a:spcPct val="50000"/>
              </a:spcBef>
            </a:pPr>
            <a:r>
              <a:rPr lang="en-US" b="0"/>
              <a:t>  =</a:t>
            </a:r>
          </a:p>
        </p:txBody>
      </p:sp>
      <p:sp>
        <p:nvSpPr>
          <p:cNvPr id="16411" name="Text Box 27"/>
          <p:cNvSpPr txBox="1">
            <a:spLocks noChangeArrowheads="1"/>
          </p:cNvSpPr>
          <p:nvPr/>
        </p:nvSpPr>
        <p:spPr bwMode="auto">
          <a:xfrm>
            <a:off x="1905000" y="5105400"/>
            <a:ext cx="1371600" cy="457200"/>
          </a:xfrm>
          <a:prstGeom prst="rect">
            <a:avLst/>
          </a:prstGeom>
          <a:noFill/>
          <a:ln w="9525">
            <a:noFill/>
            <a:miter lim="800000"/>
            <a:headEnd/>
            <a:tailEnd/>
          </a:ln>
          <a:effectLst/>
        </p:spPr>
        <p:txBody>
          <a:bodyPr>
            <a:spAutoFit/>
          </a:bodyPr>
          <a:lstStyle/>
          <a:p>
            <a:pPr eaLnBrk="0" hangingPunct="0">
              <a:spcBef>
                <a:spcPct val="50000"/>
              </a:spcBef>
            </a:pPr>
            <a:r>
              <a:rPr lang="en-US" b="0"/>
              <a:t>=</a:t>
            </a:r>
          </a:p>
        </p:txBody>
      </p:sp>
      <p:sp>
        <p:nvSpPr>
          <p:cNvPr id="16412" name="Line 28"/>
          <p:cNvSpPr>
            <a:spLocks noChangeShapeType="1"/>
          </p:cNvSpPr>
          <p:nvPr/>
        </p:nvSpPr>
        <p:spPr bwMode="auto">
          <a:xfrm>
            <a:off x="2438400" y="5486400"/>
            <a:ext cx="304800" cy="304800"/>
          </a:xfrm>
          <a:prstGeom prst="line">
            <a:avLst/>
          </a:prstGeom>
          <a:noFill/>
          <a:ln w="38100">
            <a:solidFill>
              <a:schemeClr val="tx1"/>
            </a:solidFill>
            <a:round/>
            <a:headEnd/>
            <a:tailEnd/>
          </a:ln>
          <a:effectLst/>
        </p:spPr>
        <p:txBody>
          <a:bodyPr wrap="none" anchor="ctr"/>
          <a:lstStyle/>
          <a:p>
            <a:endParaRPr lang="en-AU"/>
          </a:p>
        </p:txBody>
      </p:sp>
      <p:sp>
        <p:nvSpPr>
          <p:cNvPr id="16413" name="Text Box 29"/>
          <p:cNvSpPr txBox="1">
            <a:spLocks noChangeArrowheads="1"/>
          </p:cNvSpPr>
          <p:nvPr/>
        </p:nvSpPr>
        <p:spPr bwMode="auto">
          <a:xfrm>
            <a:off x="2362200" y="5105400"/>
            <a:ext cx="488950" cy="457200"/>
          </a:xfrm>
          <a:prstGeom prst="rect">
            <a:avLst/>
          </a:prstGeom>
          <a:noFill/>
          <a:ln w="9525">
            <a:noFill/>
            <a:miter lim="800000"/>
            <a:headEnd/>
            <a:tailEnd/>
          </a:ln>
          <a:effectLst/>
        </p:spPr>
        <p:txBody>
          <a:bodyPr wrap="none">
            <a:spAutoFit/>
          </a:bodyPr>
          <a:lstStyle/>
          <a:p>
            <a:pPr eaLnBrk="0" hangingPunct="0"/>
            <a:r>
              <a:rPr lang="en-US" b="0"/>
              <a:t>  </a:t>
            </a:r>
            <a:r>
              <a:rPr lang="en-US" b="0">
                <a:solidFill>
                  <a:srgbClr val="0000CC"/>
                </a:solidFill>
              </a:rPr>
              <a:t>4</a:t>
            </a:r>
            <a:endParaRPr lang="en-US" b="0"/>
          </a:p>
        </p:txBody>
      </p:sp>
      <p:sp>
        <p:nvSpPr>
          <p:cNvPr id="16414" name="Line 30"/>
          <p:cNvSpPr>
            <a:spLocks noChangeShapeType="1"/>
          </p:cNvSpPr>
          <p:nvPr/>
        </p:nvSpPr>
        <p:spPr bwMode="auto">
          <a:xfrm flipV="1">
            <a:off x="2743200" y="5181600"/>
            <a:ext cx="228600" cy="533400"/>
          </a:xfrm>
          <a:prstGeom prst="line">
            <a:avLst/>
          </a:prstGeom>
          <a:noFill/>
          <a:ln w="38100">
            <a:solidFill>
              <a:schemeClr val="tx1"/>
            </a:solidFill>
            <a:round/>
            <a:headEnd/>
            <a:tailEnd/>
          </a:ln>
          <a:effectLst/>
        </p:spPr>
        <p:txBody>
          <a:bodyPr wrap="none" anchor="ctr"/>
          <a:lstStyle/>
          <a:p>
            <a:endParaRPr lang="en-AU"/>
          </a:p>
        </p:txBody>
      </p:sp>
      <p:sp>
        <p:nvSpPr>
          <p:cNvPr id="16415" name="Line 31"/>
          <p:cNvSpPr>
            <a:spLocks noChangeShapeType="1"/>
          </p:cNvSpPr>
          <p:nvPr/>
        </p:nvSpPr>
        <p:spPr bwMode="auto">
          <a:xfrm flipV="1">
            <a:off x="2971800" y="5181600"/>
            <a:ext cx="1295400" cy="0"/>
          </a:xfrm>
          <a:prstGeom prst="line">
            <a:avLst/>
          </a:prstGeom>
          <a:noFill/>
          <a:ln w="9525">
            <a:solidFill>
              <a:schemeClr val="tx1"/>
            </a:solidFill>
            <a:round/>
            <a:headEnd/>
            <a:tailEnd/>
          </a:ln>
          <a:effectLst/>
        </p:spPr>
        <p:txBody>
          <a:bodyPr wrap="none" anchor="ctr"/>
          <a:lstStyle/>
          <a:p>
            <a:endParaRPr lang="en-AU"/>
          </a:p>
        </p:txBody>
      </p:sp>
      <p:sp>
        <p:nvSpPr>
          <p:cNvPr id="16416" name="Text Box 32"/>
          <p:cNvSpPr txBox="1">
            <a:spLocks noChangeArrowheads="1"/>
          </p:cNvSpPr>
          <p:nvPr/>
        </p:nvSpPr>
        <p:spPr bwMode="auto">
          <a:xfrm>
            <a:off x="3016250" y="5326063"/>
            <a:ext cx="1109663" cy="457200"/>
          </a:xfrm>
          <a:prstGeom prst="rect">
            <a:avLst/>
          </a:prstGeom>
          <a:noFill/>
          <a:ln w="9525">
            <a:noFill/>
            <a:miter lim="800000"/>
            <a:headEnd/>
            <a:tailEnd/>
          </a:ln>
          <a:effectLst/>
        </p:spPr>
        <p:txBody>
          <a:bodyPr wrap="none">
            <a:spAutoFit/>
          </a:bodyPr>
          <a:lstStyle/>
          <a:p>
            <a:pPr eaLnBrk="0" hangingPunct="0"/>
            <a:r>
              <a:rPr lang="en-US" b="0">
                <a:latin typeface="Tahoma" pitchFamily="34" charset="0"/>
              </a:rPr>
              <a:t>1.9999</a:t>
            </a:r>
          </a:p>
        </p:txBody>
      </p:sp>
      <p:sp>
        <p:nvSpPr>
          <p:cNvPr id="16417" name="Text Box 33"/>
          <p:cNvSpPr txBox="1">
            <a:spLocks noChangeArrowheads="1"/>
          </p:cNvSpPr>
          <p:nvPr/>
        </p:nvSpPr>
        <p:spPr bwMode="auto">
          <a:xfrm>
            <a:off x="5029200" y="5173663"/>
            <a:ext cx="3169457" cy="830997"/>
          </a:xfrm>
          <a:prstGeom prst="rect">
            <a:avLst/>
          </a:prstGeom>
          <a:noFill/>
          <a:ln w="9525">
            <a:noFill/>
            <a:miter lim="800000"/>
            <a:headEnd/>
            <a:tailEnd/>
          </a:ln>
          <a:effectLst/>
        </p:spPr>
        <p:txBody>
          <a:bodyPr wrap="none">
            <a:spAutoFit/>
          </a:bodyPr>
          <a:lstStyle/>
          <a:p>
            <a:pPr eaLnBrk="0" hangingPunct="0"/>
            <a:r>
              <a:rPr lang="en-US" b="0" dirty="0">
                <a:latin typeface="Tahoma" pitchFamily="34" charset="0"/>
              </a:rPr>
              <a:t> =  1.1892 -1</a:t>
            </a:r>
          </a:p>
          <a:p>
            <a:pPr eaLnBrk="0" hangingPunct="0"/>
            <a:r>
              <a:rPr lang="en-US" b="0" dirty="0">
                <a:latin typeface="Tahoma" pitchFamily="34" charset="0"/>
              </a:rPr>
              <a:t>  = 0.1892 </a:t>
            </a:r>
            <a:r>
              <a:rPr lang="en-US" b="0" dirty="0" smtClean="0">
                <a:latin typeface="Tahoma" pitchFamily="34" charset="0"/>
              </a:rPr>
              <a:t>or 18.92%</a:t>
            </a:r>
            <a:endParaRPr lang="en-US" b="0" dirty="0">
              <a:latin typeface="Tahoma" pitchFamily="34" charset="0"/>
            </a:endParaRPr>
          </a:p>
        </p:txBody>
      </p:sp>
      <p:sp>
        <p:nvSpPr>
          <p:cNvPr id="16419" name="Text Box 35"/>
          <p:cNvSpPr txBox="1">
            <a:spLocks noChangeArrowheads="1"/>
          </p:cNvSpPr>
          <p:nvPr/>
        </p:nvSpPr>
        <p:spPr bwMode="auto">
          <a:xfrm>
            <a:off x="6629400" y="4191000"/>
            <a:ext cx="609600" cy="457200"/>
          </a:xfrm>
          <a:prstGeom prst="rect">
            <a:avLst/>
          </a:prstGeom>
          <a:noFill/>
          <a:ln w="9525">
            <a:noFill/>
            <a:miter lim="800000"/>
            <a:headEnd/>
            <a:tailEnd/>
          </a:ln>
          <a:effectLst/>
        </p:spPr>
        <p:txBody>
          <a:bodyPr>
            <a:spAutoFit/>
          </a:bodyPr>
          <a:lstStyle/>
          <a:p>
            <a:pPr eaLnBrk="0" hangingPunct="0">
              <a:spcBef>
                <a:spcPct val="50000"/>
              </a:spcBef>
            </a:pPr>
            <a:r>
              <a:rPr lang="en-US">
                <a:latin typeface="Tahoma" pitchFamily="34" charset="0"/>
              </a:rPr>
              <a:t>-1</a:t>
            </a:r>
          </a:p>
        </p:txBody>
      </p:sp>
      <p:sp>
        <p:nvSpPr>
          <p:cNvPr id="16420" name="Text Box 36"/>
          <p:cNvSpPr txBox="1">
            <a:spLocks noChangeArrowheads="1"/>
          </p:cNvSpPr>
          <p:nvPr/>
        </p:nvSpPr>
        <p:spPr bwMode="auto">
          <a:xfrm>
            <a:off x="4572000" y="5257800"/>
            <a:ext cx="609600" cy="457200"/>
          </a:xfrm>
          <a:prstGeom prst="rect">
            <a:avLst/>
          </a:prstGeom>
          <a:noFill/>
          <a:ln w="9525">
            <a:noFill/>
            <a:miter lim="800000"/>
            <a:headEnd/>
            <a:tailEnd/>
          </a:ln>
          <a:effectLst/>
        </p:spPr>
        <p:txBody>
          <a:bodyPr>
            <a:spAutoFit/>
          </a:bodyPr>
          <a:lstStyle/>
          <a:p>
            <a:pPr eaLnBrk="0" hangingPunct="0">
              <a:spcBef>
                <a:spcPct val="50000"/>
              </a:spcBef>
            </a:pPr>
            <a:r>
              <a:rPr lang="en-US"/>
              <a:t>-1</a:t>
            </a:r>
          </a:p>
        </p:txBody>
      </p:sp>
      <p:sp>
        <p:nvSpPr>
          <p:cNvPr id="16421" name="Text Box 37"/>
          <p:cNvSpPr txBox="1">
            <a:spLocks noChangeArrowheads="1"/>
          </p:cNvSpPr>
          <p:nvPr/>
        </p:nvSpPr>
        <p:spPr bwMode="auto">
          <a:xfrm>
            <a:off x="8382000" y="3124200"/>
            <a:ext cx="609600" cy="457200"/>
          </a:xfrm>
          <a:prstGeom prst="rect">
            <a:avLst/>
          </a:prstGeom>
          <a:noFill/>
          <a:ln w="9525">
            <a:noFill/>
            <a:miter lim="800000"/>
            <a:headEnd/>
            <a:tailEnd/>
          </a:ln>
          <a:effectLst/>
        </p:spPr>
        <p:txBody>
          <a:bodyPr>
            <a:spAutoFit/>
          </a:bodyPr>
          <a:lstStyle/>
          <a:p>
            <a:pPr eaLnBrk="0" hangingPunct="0">
              <a:spcBef>
                <a:spcPct val="50000"/>
              </a:spcBef>
            </a:pPr>
            <a:r>
              <a:rPr lang="en-US"/>
              <a:t>-1</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l"/>
            <a:r>
              <a:rPr lang="en-US">
                <a:latin typeface="Comic Sans MS" pitchFamily="66" charset="0"/>
              </a:rPr>
              <a:t>How to estimate …. </a:t>
            </a:r>
            <a:r>
              <a:rPr lang="en-US" i="1">
                <a:solidFill>
                  <a:srgbClr val="0000CC"/>
                </a:solidFill>
                <a:latin typeface="Comic Sans MS" pitchFamily="66" charset="0"/>
              </a:rPr>
              <a:t>avg </a:t>
            </a:r>
            <a:r>
              <a:rPr lang="en-US">
                <a:solidFill>
                  <a:srgbClr val="0000CC"/>
                </a:solidFill>
                <a:latin typeface="Comic Sans MS" pitchFamily="66" charset="0"/>
              </a:rPr>
              <a:t>q</a:t>
            </a:r>
            <a:endParaRPr lang="en-US">
              <a:latin typeface="Comic Sans MS" pitchFamily="66" charset="0"/>
            </a:endParaRPr>
          </a:p>
        </p:txBody>
      </p:sp>
      <p:sp>
        <p:nvSpPr>
          <p:cNvPr id="17411" name="Rectangle 3"/>
          <p:cNvSpPr>
            <a:spLocks noGrp="1" noChangeArrowheads="1"/>
          </p:cNvSpPr>
          <p:nvPr>
            <p:ph idx="1"/>
          </p:nvPr>
        </p:nvSpPr>
        <p:spPr>
          <a:xfrm>
            <a:off x="838200" y="2133600"/>
            <a:ext cx="8305800" cy="4038600"/>
          </a:xfrm>
        </p:spPr>
        <p:txBody>
          <a:bodyPr/>
          <a:lstStyle/>
          <a:p>
            <a:pPr>
              <a:lnSpc>
                <a:spcPct val="75000"/>
              </a:lnSpc>
              <a:spcBef>
                <a:spcPct val="0"/>
              </a:spcBef>
              <a:buFont typeface="Wingdings" pitchFamily="2" charset="2"/>
              <a:buNone/>
            </a:pPr>
            <a:r>
              <a:rPr lang="en-US">
                <a:latin typeface="Comic Sans MS" pitchFamily="66" charset="0"/>
              </a:rPr>
              <a:t>  </a:t>
            </a:r>
          </a:p>
          <a:p>
            <a:pPr>
              <a:lnSpc>
                <a:spcPct val="75000"/>
              </a:lnSpc>
              <a:spcBef>
                <a:spcPct val="0"/>
              </a:spcBef>
              <a:buFont typeface="Wingdings" pitchFamily="2" charset="2"/>
              <a:buNone/>
            </a:pPr>
            <a:r>
              <a:rPr lang="en-US">
                <a:latin typeface="Comic Sans MS" pitchFamily="66" charset="0"/>
              </a:rPr>
              <a:t>average annual growth rate = geometric mean =</a:t>
            </a:r>
          </a:p>
          <a:p>
            <a:pPr>
              <a:lnSpc>
                <a:spcPct val="75000"/>
              </a:lnSpc>
              <a:spcBef>
                <a:spcPct val="0"/>
              </a:spcBef>
              <a:buFont typeface="Wingdings" pitchFamily="2" charset="2"/>
              <a:buNone/>
            </a:pPr>
            <a:endParaRPr lang="en-US">
              <a:latin typeface="Comic Sans MS" pitchFamily="66" charset="0"/>
            </a:endParaRPr>
          </a:p>
          <a:p>
            <a:pPr>
              <a:lnSpc>
                <a:spcPct val="75000"/>
              </a:lnSpc>
              <a:spcBef>
                <a:spcPct val="0"/>
              </a:spcBef>
              <a:buFont typeface="Wingdings" pitchFamily="2" charset="2"/>
              <a:buNone/>
            </a:pPr>
            <a:r>
              <a:rPr lang="en-US">
                <a:latin typeface="Comic Sans MS" pitchFamily="66" charset="0"/>
              </a:rPr>
              <a:t>	</a:t>
            </a:r>
            <a:endParaRPr lang="en-US"/>
          </a:p>
        </p:txBody>
      </p:sp>
      <p:sp>
        <p:nvSpPr>
          <p:cNvPr id="29" name="Slide Number Placeholder 5"/>
          <p:cNvSpPr>
            <a:spLocks noGrp="1"/>
          </p:cNvSpPr>
          <p:nvPr>
            <p:ph type="sldNum" sz="quarter" idx="12"/>
          </p:nvPr>
        </p:nvSpPr>
        <p:spPr/>
        <p:txBody>
          <a:bodyPr/>
          <a:lstStyle/>
          <a:p>
            <a:fld id="{9CE95862-DC38-456B-9FC7-1E7DD7808DB4}" type="slidenum">
              <a:rPr lang="en-US"/>
              <a:pPr/>
              <a:t>11</a:t>
            </a:fld>
            <a:endParaRPr lang="en-US"/>
          </a:p>
        </p:txBody>
      </p:sp>
      <p:sp>
        <p:nvSpPr>
          <p:cNvPr id="17413" name="Line 5"/>
          <p:cNvSpPr>
            <a:spLocks noChangeShapeType="1"/>
          </p:cNvSpPr>
          <p:nvPr/>
        </p:nvSpPr>
        <p:spPr bwMode="auto">
          <a:xfrm>
            <a:off x="2438400" y="4267200"/>
            <a:ext cx="304800" cy="304800"/>
          </a:xfrm>
          <a:prstGeom prst="line">
            <a:avLst/>
          </a:prstGeom>
          <a:noFill/>
          <a:ln w="38100">
            <a:solidFill>
              <a:schemeClr val="tx1"/>
            </a:solidFill>
            <a:round/>
            <a:headEnd/>
            <a:tailEnd/>
          </a:ln>
          <a:effectLst/>
        </p:spPr>
        <p:txBody>
          <a:bodyPr wrap="none" anchor="ctr"/>
          <a:lstStyle/>
          <a:p>
            <a:endParaRPr lang="en-AU"/>
          </a:p>
        </p:txBody>
      </p:sp>
      <p:sp>
        <p:nvSpPr>
          <p:cNvPr id="17414" name="Line 6"/>
          <p:cNvSpPr>
            <a:spLocks noChangeShapeType="1"/>
          </p:cNvSpPr>
          <p:nvPr/>
        </p:nvSpPr>
        <p:spPr bwMode="auto">
          <a:xfrm flipV="1">
            <a:off x="2743200" y="3657600"/>
            <a:ext cx="304800" cy="838200"/>
          </a:xfrm>
          <a:prstGeom prst="line">
            <a:avLst/>
          </a:prstGeom>
          <a:noFill/>
          <a:ln w="38100">
            <a:solidFill>
              <a:schemeClr val="tx1"/>
            </a:solidFill>
            <a:round/>
            <a:headEnd/>
            <a:tailEnd/>
          </a:ln>
          <a:effectLst/>
        </p:spPr>
        <p:txBody>
          <a:bodyPr wrap="none" anchor="ctr"/>
          <a:lstStyle/>
          <a:p>
            <a:endParaRPr lang="en-AU"/>
          </a:p>
        </p:txBody>
      </p:sp>
      <p:sp>
        <p:nvSpPr>
          <p:cNvPr id="17415" name="Line 7"/>
          <p:cNvSpPr>
            <a:spLocks noChangeShapeType="1"/>
          </p:cNvSpPr>
          <p:nvPr/>
        </p:nvSpPr>
        <p:spPr bwMode="auto">
          <a:xfrm flipV="1">
            <a:off x="3048000" y="3657600"/>
            <a:ext cx="914400" cy="0"/>
          </a:xfrm>
          <a:prstGeom prst="line">
            <a:avLst/>
          </a:prstGeom>
          <a:noFill/>
          <a:ln w="9525">
            <a:solidFill>
              <a:schemeClr val="tx1"/>
            </a:solidFill>
            <a:round/>
            <a:headEnd/>
            <a:tailEnd/>
          </a:ln>
          <a:effectLst/>
        </p:spPr>
        <p:txBody>
          <a:bodyPr wrap="none" anchor="ctr"/>
          <a:lstStyle/>
          <a:p>
            <a:endParaRPr lang="en-AU"/>
          </a:p>
        </p:txBody>
      </p:sp>
      <p:sp>
        <p:nvSpPr>
          <p:cNvPr id="17416" name="Text Box 8"/>
          <p:cNvSpPr txBox="1">
            <a:spLocks noChangeArrowheads="1"/>
          </p:cNvSpPr>
          <p:nvPr/>
        </p:nvSpPr>
        <p:spPr bwMode="auto">
          <a:xfrm>
            <a:off x="3048000" y="3657600"/>
            <a:ext cx="1066800" cy="830263"/>
          </a:xfrm>
          <a:prstGeom prst="rect">
            <a:avLst/>
          </a:prstGeom>
          <a:noFill/>
          <a:ln w="9525">
            <a:noFill/>
            <a:miter lim="800000"/>
            <a:headEnd/>
            <a:tailEnd/>
          </a:ln>
          <a:effectLst/>
        </p:spPr>
        <p:txBody>
          <a:bodyPr>
            <a:spAutoFit/>
          </a:bodyPr>
          <a:lstStyle/>
          <a:p>
            <a:pPr eaLnBrk="0" hangingPunct="0">
              <a:lnSpc>
                <a:spcPct val="85000"/>
              </a:lnSpc>
            </a:pPr>
            <a:r>
              <a:rPr lang="en-US" sz="2800" baseline="-25000">
                <a:latin typeface="Tahoma" pitchFamily="34" charset="0"/>
              </a:rPr>
              <a:t>Vt</a:t>
            </a:r>
          </a:p>
          <a:p>
            <a:pPr eaLnBrk="0" hangingPunct="0">
              <a:lnSpc>
                <a:spcPct val="85000"/>
              </a:lnSpc>
            </a:pPr>
            <a:r>
              <a:rPr lang="en-US" sz="2800" baseline="-25000">
                <a:latin typeface="Tahoma" pitchFamily="34" charset="0"/>
              </a:rPr>
              <a:t>-----</a:t>
            </a:r>
          </a:p>
          <a:p>
            <a:pPr eaLnBrk="0" hangingPunct="0">
              <a:lnSpc>
                <a:spcPct val="85000"/>
              </a:lnSpc>
            </a:pPr>
            <a:r>
              <a:rPr lang="en-US" sz="2800" baseline="-25000">
                <a:latin typeface="Tahoma" pitchFamily="34" charset="0"/>
              </a:rPr>
              <a:t>V0</a:t>
            </a:r>
          </a:p>
        </p:txBody>
      </p:sp>
      <p:sp>
        <p:nvSpPr>
          <p:cNvPr id="17417" name="Text Box 9"/>
          <p:cNvSpPr txBox="1">
            <a:spLocks noChangeArrowheads="1"/>
          </p:cNvSpPr>
          <p:nvPr/>
        </p:nvSpPr>
        <p:spPr bwMode="auto">
          <a:xfrm>
            <a:off x="2362200" y="3878263"/>
            <a:ext cx="476250" cy="457200"/>
          </a:xfrm>
          <a:prstGeom prst="rect">
            <a:avLst/>
          </a:prstGeom>
          <a:noFill/>
          <a:ln w="9525">
            <a:noFill/>
            <a:miter lim="800000"/>
            <a:headEnd/>
            <a:tailEnd/>
          </a:ln>
          <a:effectLst/>
        </p:spPr>
        <p:txBody>
          <a:bodyPr wrap="none">
            <a:spAutoFit/>
          </a:bodyPr>
          <a:lstStyle/>
          <a:p>
            <a:pPr eaLnBrk="0" hangingPunct="0"/>
            <a:r>
              <a:rPr lang="en-US" b="0">
                <a:latin typeface="Tahoma" pitchFamily="34" charset="0"/>
              </a:rPr>
              <a:t>  t</a:t>
            </a:r>
          </a:p>
        </p:txBody>
      </p:sp>
      <p:sp>
        <p:nvSpPr>
          <p:cNvPr id="17418" name="Text Box 10"/>
          <p:cNvSpPr txBox="1">
            <a:spLocks noChangeArrowheads="1"/>
          </p:cNvSpPr>
          <p:nvPr/>
        </p:nvSpPr>
        <p:spPr bwMode="auto">
          <a:xfrm>
            <a:off x="1752600" y="3810000"/>
            <a:ext cx="609600" cy="366713"/>
          </a:xfrm>
          <a:prstGeom prst="rect">
            <a:avLst/>
          </a:prstGeom>
          <a:noFill/>
          <a:ln w="9525">
            <a:noFill/>
            <a:miter lim="800000"/>
            <a:headEnd/>
            <a:tailEnd/>
          </a:ln>
          <a:effectLst/>
        </p:spPr>
        <p:txBody>
          <a:bodyPr>
            <a:spAutoFit/>
          </a:bodyPr>
          <a:lstStyle/>
          <a:p>
            <a:pPr eaLnBrk="0" hangingPunct="0">
              <a:lnSpc>
                <a:spcPct val="75000"/>
              </a:lnSpc>
            </a:pPr>
            <a:r>
              <a:rPr lang="en-US" b="0">
                <a:latin typeface="Comic Sans MS" pitchFamily="66" charset="0"/>
              </a:rPr>
              <a:t>=</a:t>
            </a:r>
            <a:endParaRPr lang="en-US" b="0"/>
          </a:p>
        </p:txBody>
      </p:sp>
      <p:sp>
        <p:nvSpPr>
          <p:cNvPr id="17420" name="Text Box 12"/>
          <p:cNvSpPr txBox="1">
            <a:spLocks noChangeArrowheads="1"/>
          </p:cNvSpPr>
          <p:nvPr/>
        </p:nvSpPr>
        <p:spPr bwMode="auto">
          <a:xfrm>
            <a:off x="1752600" y="4876800"/>
            <a:ext cx="5715000" cy="457200"/>
          </a:xfrm>
          <a:prstGeom prst="rect">
            <a:avLst/>
          </a:prstGeom>
          <a:noFill/>
          <a:ln w="9525">
            <a:noFill/>
            <a:miter lim="800000"/>
            <a:headEnd/>
            <a:tailEnd/>
          </a:ln>
          <a:effectLst/>
        </p:spPr>
        <p:txBody>
          <a:bodyPr>
            <a:spAutoFit/>
          </a:bodyPr>
          <a:lstStyle/>
          <a:p>
            <a:pPr eaLnBrk="0" hangingPunct="0">
              <a:spcBef>
                <a:spcPct val="50000"/>
              </a:spcBef>
            </a:pPr>
            <a:endParaRPr lang="en-US" b="0"/>
          </a:p>
        </p:txBody>
      </p:sp>
      <p:sp>
        <p:nvSpPr>
          <p:cNvPr id="17428" name="Text Box 20"/>
          <p:cNvSpPr txBox="1">
            <a:spLocks noChangeArrowheads="1"/>
          </p:cNvSpPr>
          <p:nvPr/>
        </p:nvSpPr>
        <p:spPr bwMode="auto">
          <a:xfrm>
            <a:off x="1676400" y="5029200"/>
            <a:ext cx="1371600" cy="457200"/>
          </a:xfrm>
          <a:prstGeom prst="rect">
            <a:avLst/>
          </a:prstGeom>
          <a:noFill/>
          <a:ln w="9525">
            <a:noFill/>
            <a:miter lim="800000"/>
            <a:headEnd/>
            <a:tailEnd/>
          </a:ln>
          <a:effectLst/>
        </p:spPr>
        <p:txBody>
          <a:bodyPr>
            <a:spAutoFit/>
          </a:bodyPr>
          <a:lstStyle/>
          <a:p>
            <a:pPr eaLnBrk="0" hangingPunct="0">
              <a:spcBef>
                <a:spcPct val="50000"/>
              </a:spcBef>
            </a:pPr>
            <a:r>
              <a:rPr lang="en-US" b="0"/>
              <a:t>=</a:t>
            </a:r>
          </a:p>
        </p:txBody>
      </p:sp>
      <p:sp>
        <p:nvSpPr>
          <p:cNvPr id="17429" name="Line 21"/>
          <p:cNvSpPr>
            <a:spLocks noChangeShapeType="1"/>
          </p:cNvSpPr>
          <p:nvPr/>
        </p:nvSpPr>
        <p:spPr bwMode="auto">
          <a:xfrm>
            <a:off x="2438400" y="5334000"/>
            <a:ext cx="304800" cy="304800"/>
          </a:xfrm>
          <a:prstGeom prst="line">
            <a:avLst/>
          </a:prstGeom>
          <a:noFill/>
          <a:ln w="38100">
            <a:solidFill>
              <a:schemeClr val="tx1"/>
            </a:solidFill>
            <a:round/>
            <a:headEnd/>
            <a:tailEnd/>
          </a:ln>
          <a:effectLst/>
        </p:spPr>
        <p:txBody>
          <a:bodyPr wrap="none" anchor="ctr"/>
          <a:lstStyle/>
          <a:p>
            <a:endParaRPr lang="en-AU"/>
          </a:p>
        </p:txBody>
      </p:sp>
      <p:sp>
        <p:nvSpPr>
          <p:cNvPr id="17430" name="Text Box 22"/>
          <p:cNvSpPr txBox="1">
            <a:spLocks noChangeArrowheads="1"/>
          </p:cNvSpPr>
          <p:nvPr/>
        </p:nvSpPr>
        <p:spPr bwMode="auto">
          <a:xfrm>
            <a:off x="2362200" y="4945063"/>
            <a:ext cx="541338" cy="457200"/>
          </a:xfrm>
          <a:prstGeom prst="rect">
            <a:avLst/>
          </a:prstGeom>
          <a:noFill/>
          <a:ln w="9525">
            <a:noFill/>
            <a:miter lim="800000"/>
            <a:headEnd/>
            <a:tailEnd/>
          </a:ln>
          <a:effectLst/>
        </p:spPr>
        <p:txBody>
          <a:bodyPr wrap="none">
            <a:spAutoFit/>
          </a:bodyPr>
          <a:lstStyle/>
          <a:p>
            <a:pPr eaLnBrk="0" hangingPunct="0"/>
            <a:r>
              <a:rPr lang="en-US" b="0">
                <a:latin typeface="Tahoma" pitchFamily="34" charset="0"/>
              </a:rPr>
              <a:t>  </a:t>
            </a:r>
            <a:r>
              <a:rPr lang="en-US" b="0">
                <a:solidFill>
                  <a:srgbClr val="0000CC"/>
                </a:solidFill>
                <a:latin typeface="Tahoma" pitchFamily="34" charset="0"/>
              </a:rPr>
              <a:t>4</a:t>
            </a:r>
            <a:endParaRPr lang="en-US" b="0">
              <a:latin typeface="Tahoma" pitchFamily="34" charset="0"/>
            </a:endParaRPr>
          </a:p>
        </p:txBody>
      </p:sp>
      <p:sp>
        <p:nvSpPr>
          <p:cNvPr id="17431" name="Line 23"/>
          <p:cNvSpPr>
            <a:spLocks noChangeShapeType="1"/>
          </p:cNvSpPr>
          <p:nvPr/>
        </p:nvSpPr>
        <p:spPr bwMode="auto">
          <a:xfrm flipV="1">
            <a:off x="2743200" y="5029200"/>
            <a:ext cx="228600" cy="533400"/>
          </a:xfrm>
          <a:prstGeom prst="line">
            <a:avLst/>
          </a:prstGeom>
          <a:noFill/>
          <a:ln w="38100">
            <a:solidFill>
              <a:schemeClr val="tx1"/>
            </a:solidFill>
            <a:round/>
            <a:headEnd/>
            <a:tailEnd/>
          </a:ln>
          <a:effectLst/>
        </p:spPr>
        <p:txBody>
          <a:bodyPr wrap="none" anchor="ctr"/>
          <a:lstStyle/>
          <a:p>
            <a:endParaRPr lang="en-AU"/>
          </a:p>
        </p:txBody>
      </p:sp>
      <p:sp>
        <p:nvSpPr>
          <p:cNvPr id="17432" name="Line 24"/>
          <p:cNvSpPr>
            <a:spLocks noChangeShapeType="1"/>
          </p:cNvSpPr>
          <p:nvPr/>
        </p:nvSpPr>
        <p:spPr bwMode="auto">
          <a:xfrm flipV="1">
            <a:off x="2971800" y="5029200"/>
            <a:ext cx="914400" cy="0"/>
          </a:xfrm>
          <a:prstGeom prst="line">
            <a:avLst/>
          </a:prstGeom>
          <a:noFill/>
          <a:ln w="9525">
            <a:solidFill>
              <a:schemeClr val="tx1"/>
            </a:solidFill>
            <a:round/>
            <a:headEnd/>
            <a:tailEnd/>
          </a:ln>
          <a:effectLst/>
        </p:spPr>
        <p:txBody>
          <a:bodyPr wrap="none" anchor="ctr"/>
          <a:lstStyle/>
          <a:p>
            <a:endParaRPr lang="en-AU"/>
          </a:p>
        </p:txBody>
      </p:sp>
      <p:sp>
        <p:nvSpPr>
          <p:cNvPr id="17434" name="Text Box 26"/>
          <p:cNvSpPr txBox="1">
            <a:spLocks noChangeArrowheads="1"/>
          </p:cNvSpPr>
          <p:nvPr/>
        </p:nvSpPr>
        <p:spPr bwMode="auto">
          <a:xfrm>
            <a:off x="5029200" y="4989513"/>
            <a:ext cx="3310971" cy="1034129"/>
          </a:xfrm>
          <a:prstGeom prst="rect">
            <a:avLst/>
          </a:prstGeom>
          <a:noFill/>
          <a:ln w="9525">
            <a:noFill/>
            <a:miter lim="800000"/>
            <a:headEnd/>
            <a:tailEnd/>
          </a:ln>
          <a:effectLst/>
        </p:spPr>
        <p:txBody>
          <a:bodyPr wrap="none">
            <a:spAutoFit/>
          </a:bodyPr>
          <a:lstStyle/>
          <a:p>
            <a:pPr eaLnBrk="0" hangingPunct="0">
              <a:lnSpc>
                <a:spcPct val="85000"/>
              </a:lnSpc>
            </a:pPr>
            <a:r>
              <a:rPr lang="en-US" b="0" dirty="0">
                <a:latin typeface="Tahoma" pitchFamily="34" charset="0"/>
              </a:rPr>
              <a:t>= 1.1892 - 1</a:t>
            </a:r>
          </a:p>
          <a:p>
            <a:pPr eaLnBrk="0" hangingPunct="0">
              <a:lnSpc>
                <a:spcPct val="85000"/>
              </a:lnSpc>
            </a:pPr>
            <a:endParaRPr lang="en-US" b="0" dirty="0">
              <a:latin typeface="Tahoma" pitchFamily="34" charset="0"/>
            </a:endParaRPr>
          </a:p>
          <a:p>
            <a:pPr eaLnBrk="0" hangingPunct="0">
              <a:lnSpc>
                <a:spcPct val="85000"/>
              </a:lnSpc>
            </a:pPr>
            <a:r>
              <a:rPr lang="en-US" b="0" dirty="0">
                <a:latin typeface="Tahoma" pitchFamily="34" charset="0"/>
              </a:rPr>
              <a:t>=   </a:t>
            </a:r>
            <a:r>
              <a:rPr lang="en-US" b="0" dirty="0">
                <a:solidFill>
                  <a:srgbClr val="0000CC"/>
                </a:solidFill>
                <a:latin typeface="Tahoma" pitchFamily="34" charset="0"/>
              </a:rPr>
              <a:t>O.1892</a:t>
            </a:r>
            <a:r>
              <a:rPr lang="en-US" b="0" dirty="0">
                <a:latin typeface="Tahoma" pitchFamily="34" charset="0"/>
              </a:rPr>
              <a:t>  </a:t>
            </a:r>
            <a:r>
              <a:rPr lang="en-US" b="0" dirty="0" smtClean="0">
                <a:latin typeface="Tahoma" pitchFamily="34" charset="0"/>
              </a:rPr>
              <a:t>or 18.92%</a:t>
            </a:r>
            <a:endParaRPr lang="en-US" b="0" dirty="0">
              <a:latin typeface="Tahoma" pitchFamily="34" charset="0"/>
            </a:endParaRPr>
          </a:p>
        </p:txBody>
      </p:sp>
      <p:sp>
        <p:nvSpPr>
          <p:cNvPr id="17436" name="Line 28"/>
          <p:cNvSpPr>
            <a:spLocks noChangeShapeType="1"/>
          </p:cNvSpPr>
          <p:nvPr/>
        </p:nvSpPr>
        <p:spPr bwMode="auto">
          <a:xfrm>
            <a:off x="5638800" y="4267200"/>
            <a:ext cx="304800" cy="304800"/>
          </a:xfrm>
          <a:prstGeom prst="line">
            <a:avLst/>
          </a:prstGeom>
          <a:noFill/>
          <a:ln w="38100">
            <a:solidFill>
              <a:schemeClr val="tx1"/>
            </a:solidFill>
            <a:round/>
            <a:headEnd/>
            <a:tailEnd/>
          </a:ln>
          <a:effectLst/>
        </p:spPr>
        <p:txBody>
          <a:bodyPr wrap="none" anchor="ctr"/>
          <a:lstStyle/>
          <a:p>
            <a:endParaRPr lang="en-AU"/>
          </a:p>
        </p:txBody>
      </p:sp>
      <p:sp>
        <p:nvSpPr>
          <p:cNvPr id="17437" name="Line 29"/>
          <p:cNvSpPr>
            <a:spLocks noChangeShapeType="1"/>
          </p:cNvSpPr>
          <p:nvPr/>
        </p:nvSpPr>
        <p:spPr bwMode="auto">
          <a:xfrm flipV="1">
            <a:off x="5943600" y="3733800"/>
            <a:ext cx="304800" cy="838200"/>
          </a:xfrm>
          <a:prstGeom prst="line">
            <a:avLst/>
          </a:prstGeom>
          <a:noFill/>
          <a:ln w="38100">
            <a:solidFill>
              <a:schemeClr val="tx1"/>
            </a:solidFill>
            <a:round/>
            <a:headEnd/>
            <a:tailEnd/>
          </a:ln>
          <a:effectLst/>
        </p:spPr>
        <p:txBody>
          <a:bodyPr wrap="none" anchor="ctr"/>
          <a:lstStyle/>
          <a:p>
            <a:endParaRPr lang="en-AU"/>
          </a:p>
        </p:txBody>
      </p:sp>
      <p:sp>
        <p:nvSpPr>
          <p:cNvPr id="17438" name="Line 30"/>
          <p:cNvSpPr>
            <a:spLocks noChangeShapeType="1"/>
          </p:cNvSpPr>
          <p:nvPr/>
        </p:nvSpPr>
        <p:spPr bwMode="auto">
          <a:xfrm flipV="1">
            <a:off x="6248400" y="3733800"/>
            <a:ext cx="1219200" cy="0"/>
          </a:xfrm>
          <a:prstGeom prst="line">
            <a:avLst/>
          </a:prstGeom>
          <a:noFill/>
          <a:ln w="9525">
            <a:solidFill>
              <a:schemeClr val="tx1"/>
            </a:solidFill>
            <a:round/>
            <a:headEnd/>
            <a:tailEnd/>
          </a:ln>
          <a:effectLst/>
        </p:spPr>
        <p:txBody>
          <a:bodyPr wrap="none" anchor="ctr"/>
          <a:lstStyle/>
          <a:p>
            <a:endParaRPr lang="en-AU"/>
          </a:p>
        </p:txBody>
      </p:sp>
      <p:sp>
        <p:nvSpPr>
          <p:cNvPr id="17439" name="Text Box 31"/>
          <p:cNvSpPr txBox="1">
            <a:spLocks noChangeArrowheads="1"/>
          </p:cNvSpPr>
          <p:nvPr/>
        </p:nvSpPr>
        <p:spPr bwMode="auto">
          <a:xfrm>
            <a:off x="6324600" y="3886200"/>
            <a:ext cx="1600200" cy="915988"/>
          </a:xfrm>
          <a:prstGeom prst="rect">
            <a:avLst/>
          </a:prstGeom>
          <a:noFill/>
          <a:ln w="9525">
            <a:noFill/>
            <a:miter lim="800000"/>
            <a:headEnd/>
            <a:tailEnd/>
          </a:ln>
          <a:effectLst/>
        </p:spPr>
        <p:txBody>
          <a:bodyPr>
            <a:spAutoFit/>
          </a:bodyPr>
          <a:lstStyle/>
          <a:p>
            <a:pPr eaLnBrk="0" hangingPunct="0">
              <a:lnSpc>
                <a:spcPct val="75000"/>
              </a:lnSpc>
            </a:pPr>
            <a:r>
              <a:rPr lang="en-US" b="0">
                <a:latin typeface="Tahoma" pitchFamily="34" charset="0"/>
              </a:rPr>
              <a:t>1000</a:t>
            </a:r>
          </a:p>
          <a:p>
            <a:pPr eaLnBrk="0" hangingPunct="0">
              <a:lnSpc>
                <a:spcPct val="75000"/>
              </a:lnSpc>
            </a:pPr>
            <a:r>
              <a:rPr lang="en-US" b="0">
                <a:latin typeface="Tahoma" pitchFamily="34" charset="0"/>
              </a:rPr>
              <a:t>--------</a:t>
            </a:r>
          </a:p>
          <a:p>
            <a:pPr eaLnBrk="0" hangingPunct="0">
              <a:lnSpc>
                <a:spcPct val="75000"/>
              </a:lnSpc>
            </a:pPr>
            <a:r>
              <a:rPr lang="en-US" b="0">
                <a:latin typeface="Tahoma" pitchFamily="34" charset="0"/>
              </a:rPr>
              <a:t>500</a:t>
            </a:r>
          </a:p>
        </p:txBody>
      </p:sp>
      <p:sp>
        <p:nvSpPr>
          <p:cNvPr id="17440" name="Text Box 32"/>
          <p:cNvSpPr txBox="1">
            <a:spLocks noChangeArrowheads="1"/>
          </p:cNvSpPr>
          <p:nvPr/>
        </p:nvSpPr>
        <p:spPr bwMode="auto">
          <a:xfrm>
            <a:off x="5530850" y="3802063"/>
            <a:ext cx="541338" cy="457200"/>
          </a:xfrm>
          <a:prstGeom prst="rect">
            <a:avLst/>
          </a:prstGeom>
          <a:noFill/>
          <a:ln w="9525">
            <a:noFill/>
            <a:miter lim="800000"/>
            <a:headEnd/>
            <a:tailEnd/>
          </a:ln>
          <a:effectLst/>
        </p:spPr>
        <p:txBody>
          <a:bodyPr wrap="none">
            <a:spAutoFit/>
          </a:bodyPr>
          <a:lstStyle/>
          <a:p>
            <a:pPr eaLnBrk="0" hangingPunct="0"/>
            <a:r>
              <a:rPr lang="en-US" b="0">
                <a:latin typeface="Tahoma" pitchFamily="34" charset="0"/>
              </a:rPr>
              <a:t>  </a:t>
            </a:r>
            <a:r>
              <a:rPr lang="en-US" b="0">
                <a:solidFill>
                  <a:srgbClr val="0000CC"/>
                </a:solidFill>
                <a:latin typeface="Tahoma" pitchFamily="34" charset="0"/>
              </a:rPr>
              <a:t>4</a:t>
            </a:r>
            <a:endParaRPr lang="en-US" b="0">
              <a:latin typeface="Tahoma" pitchFamily="34" charset="0"/>
            </a:endParaRPr>
          </a:p>
        </p:txBody>
      </p:sp>
      <p:sp>
        <p:nvSpPr>
          <p:cNvPr id="17441" name="Text Box 33"/>
          <p:cNvSpPr txBox="1">
            <a:spLocks noChangeArrowheads="1"/>
          </p:cNvSpPr>
          <p:nvPr/>
        </p:nvSpPr>
        <p:spPr bwMode="auto">
          <a:xfrm>
            <a:off x="5105400" y="3886200"/>
            <a:ext cx="609600" cy="366713"/>
          </a:xfrm>
          <a:prstGeom prst="rect">
            <a:avLst/>
          </a:prstGeom>
          <a:noFill/>
          <a:ln w="9525">
            <a:noFill/>
            <a:miter lim="800000"/>
            <a:headEnd/>
            <a:tailEnd/>
          </a:ln>
          <a:effectLst/>
        </p:spPr>
        <p:txBody>
          <a:bodyPr>
            <a:spAutoFit/>
          </a:bodyPr>
          <a:lstStyle/>
          <a:p>
            <a:pPr eaLnBrk="0" hangingPunct="0">
              <a:lnSpc>
                <a:spcPct val="75000"/>
              </a:lnSpc>
            </a:pPr>
            <a:r>
              <a:rPr lang="en-US" b="0">
                <a:latin typeface="Comic Sans MS" pitchFamily="66" charset="0"/>
              </a:rPr>
              <a:t>=</a:t>
            </a:r>
            <a:endParaRPr lang="en-US" b="0"/>
          </a:p>
        </p:txBody>
      </p:sp>
      <p:sp>
        <p:nvSpPr>
          <p:cNvPr id="17442" name="Text Box 34"/>
          <p:cNvSpPr txBox="1">
            <a:spLocks noChangeArrowheads="1"/>
          </p:cNvSpPr>
          <p:nvPr/>
        </p:nvSpPr>
        <p:spPr bwMode="auto">
          <a:xfrm>
            <a:off x="2971800" y="5173663"/>
            <a:ext cx="776288" cy="457200"/>
          </a:xfrm>
          <a:prstGeom prst="rect">
            <a:avLst/>
          </a:prstGeom>
          <a:noFill/>
          <a:ln w="9525">
            <a:noFill/>
            <a:miter lim="800000"/>
            <a:headEnd/>
            <a:tailEnd/>
          </a:ln>
          <a:effectLst/>
        </p:spPr>
        <p:txBody>
          <a:bodyPr wrap="none">
            <a:spAutoFit/>
          </a:bodyPr>
          <a:lstStyle/>
          <a:p>
            <a:pPr eaLnBrk="0" hangingPunct="0"/>
            <a:r>
              <a:rPr lang="en-US" b="0">
                <a:latin typeface="Tahoma" pitchFamily="34" charset="0"/>
              </a:rPr>
              <a:t>2.00</a:t>
            </a:r>
          </a:p>
        </p:txBody>
      </p:sp>
      <p:sp>
        <p:nvSpPr>
          <p:cNvPr id="17443" name="Text Box 35"/>
          <p:cNvSpPr txBox="1">
            <a:spLocks noChangeArrowheads="1"/>
          </p:cNvSpPr>
          <p:nvPr/>
        </p:nvSpPr>
        <p:spPr bwMode="auto">
          <a:xfrm>
            <a:off x="4114800" y="3962400"/>
            <a:ext cx="685800" cy="457200"/>
          </a:xfrm>
          <a:prstGeom prst="rect">
            <a:avLst/>
          </a:prstGeom>
          <a:noFill/>
          <a:ln w="9525">
            <a:noFill/>
            <a:miter lim="800000"/>
            <a:headEnd/>
            <a:tailEnd/>
          </a:ln>
          <a:effectLst/>
        </p:spPr>
        <p:txBody>
          <a:bodyPr>
            <a:spAutoFit/>
          </a:bodyPr>
          <a:lstStyle/>
          <a:p>
            <a:pPr eaLnBrk="0" hangingPunct="0">
              <a:spcBef>
                <a:spcPct val="50000"/>
              </a:spcBef>
            </a:pPr>
            <a:r>
              <a:rPr lang="en-US" b="0"/>
              <a:t>- 1</a:t>
            </a:r>
          </a:p>
        </p:txBody>
      </p:sp>
      <p:sp>
        <p:nvSpPr>
          <p:cNvPr id="17444" name="Text Box 36"/>
          <p:cNvSpPr txBox="1">
            <a:spLocks noChangeArrowheads="1"/>
          </p:cNvSpPr>
          <p:nvPr/>
        </p:nvSpPr>
        <p:spPr bwMode="auto">
          <a:xfrm>
            <a:off x="7924800" y="3962400"/>
            <a:ext cx="685800" cy="457200"/>
          </a:xfrm>
          <a:prstGeom prst="rect">
            <a:avLst/>
          </a:prstGeom>
          <a:noFill/>
          <a:ln w="9525">
            <a:noFill/>
            <a:miter lim="800000"/>
            <a:headEnd/>
            <a:tailEnd/>
          </a:ln>
          <a:effectLst/>
        </p:spPr>
        <p:txBody>
          <a:bodyPr>
            <a:spAutoFit/>
          </a:bodyPr>
          <a:lstStyle/>
          <a:p>
            <a:pPr eaLnBrk="0" hangingPunct="0">
              <a:spcBef>
                <a:spcPct val="50000"/>
              </a:spcBef>
            </a:pPr>
            <a:r>
              <a:rPr lang="en-US" b="0"/>
              <a:t>- 1</a:t>
            </a:r>
          </a:p>
        </p:txBody>
      </p:sp>
      <p:sp>
        <p:nvSpPr>
          <p:cNvPr id="17445" name="Text Box 37"/>
          <p:cNvSpPr txBox="1">
            <a:spLocks noChangeArrowheads="1"/>
          </p:cNvSpPr>
          <p:nvPr/>
        </p:nvSpPr>
        <p:spPr bwMode="auto">
          <a:xfrm>
            <a:off x="4191000" y="5029200"/>
            <a:ext cx="685800" cy="457200"/>
          </a:xfrm>
          <a:prstGeom prst="rect">
            <a:avLst/>
          </a:prstGeom>
          <a:noFill/>
          <a:ln w="9525">
            <a:noFill/>
            <a:miter lim="800000"/>
            <a:headEnd/>
            <a:tailEnd/>
          </a:ln>
          <a:effectLst/>
        </p:spPr>
        <p:txBody>
          <a:bodyPr>
            <a:spAutoFit/>
          </a:bodyPr>
          <a:lstStyle/>
          <a:p>
            <a:pPr eaLnBrk="0" hangingPunct="0">
              <a:spcBef>
                <a:spcPct val="50000"/>
              </a:spcBef>
            </a:pPr>
            <a:r>
              <a:rPr lang="en-US" b="0"/>
              <a:t>- 1</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fontScale="90000"/>
          </a:bodyPr>
          <a:lstStyle/>
          <a:p>
            <a:pPr algn="l"/>
            <a:r>
              <a:rPr lang="en-US">
                <a:latin typeface="Comic Sans MS" pitchFamily="66" charset="0"/>
              </a:rPr>
              <a:t>How to estimate GO at constant prices </a:t>
            </a:r>
          </a:p>
        </p:txBody>
      </p:sp>
      <p:sp>
        <p:nvSpPr>
          <p:cNvPr id="20486" name="Rectangle 6"/>
          <p:cNvSpPr>
            <a:spLocks noGrp="1" noChangeArrowheads="1"/>
          </p:cNvSpPr>
          <p:nvPr>
            <p:ph idx="1"/>
          </p:nvPr>
        </p:nvSpPr>
        <p:spPr/>
        <p:txBody>
          <a:bodyPr/>
          <a:lstStyle/>
          <a:p>
            <a:pPr>
              <a:buFont typeface="Wingdings" pitchFamily="2" charset="2"/>
              <a:buNone/>
            </a:pPr>
            <a:r>
              <a:rPr lang="en-US" sz="2800">
                <a:solidFill>
                  <a:srgbClr val="0000CC"/>
                </a:solidFill>
                <a:latin typeface="Comic Sans MS" pitchFamily="66" charset="0"/>
              </a:rPr>
              <a:t>GO at current price  </a:t>
            </a:r>
          </a:p>
          <a:p>
            <a:pPr>
              <a:buFont typeface="Wingdings" pitchFamily="2" charset="2"/>
              <a:buNone/>
            </a:pPr>
            <a:r>
              <a:rPr lang="en-US" sz="2800">
                <a:latin typeface="Comic Sans MS" pitchFamily="66" charset="0"/>
              </a:rPr>
              <a:t>	</a:t>
            </a:r>
            <a:r>
              <a:rPr lang="en-US" sz="2800">
                <a:solidFill>
                  <a:srgbClr val="FF0000"/>
                </a:solidFill>
                <a:latin typeface="Comic Sans MS" pitchFamily="66" charset="0"/>
              </a:rPr>
              <a:t>GO</a:t>
            </a:r>
            <a:r>
              <a:rPr lang="en-US" sz="2800" baseline="-25000">
                <a:solidFill>
                  <a:srgbClr val="FF0000"/>
                </a:solidFill>
                <a:latin typeface="Comic Sans MS" pitchFamily="66" charset="0"/>
              </a:rPr>
              <a:t>t</a:t>
            </a:r>
            <a:r>
              <a:rPr lang="en-US" sz="2800">
                <a:solidFill>
                  <a:srgbClr val="FF0000"/>
                </a:solidFill>
                <a:latin typeface="Comic Sans MS" pitchFamily="66" charset="0"/>
              </a:rPr>
              <a:t>  = P</a:t>
            </a:r>
            <a:r>
              <a:rPr lang="en-US" sz="2800" baseline="-25000">
                <a:solidFill>
                  <a:srgbClr val="FF0000"/>
                </a:solidFill>
                <a:latin typeface="Comic Sans MS" pitchFamily="66" charset="0"/>
              </a:rPr>
              <a:t>t</a:t>
            </a:r>
            <a:r>
              <a:rPr lang="en-US" sz="2800">
                <a:solidFill>
                  <a:srgbClr val="FF0000"/>
                </a:solidFill>
                <a:latin typeface="Comic Sans MS" pitchFamily="66" charset="0"/>
              </a:rPr>
              <a:t>Q</a:t>
            </a:r>
            <a:r>
              <a:rPr lang="en-US" sz="2800" baseline="-25000">
                <a:solidFill>
                  <a:srgbClr val="FF0000"/>
                </a:solidFill>
                <a:latin typeface="Comic Sans MS" pitchFamily="66" charset="0"/>
              </a:rPr>
              <a:t>t</a:t>
            </a:r>
          </a:p>
          <a:p>
            <a:pPr>
              <a:spcBef>
                <a:spcPct val="0"/>
              </a:spcBef>
              <a:buFont typeface="Wingdings" pitchFamily="2" charset="2"/>
              <a:buNone/>
            </a:pPr>
            <a:r>
              <a:rPr lang="en-US" sz="2800">
                <a:latin typeface="Comic Sans MS" pitchFamily="66" charset="0"/>
              </a:rPr>
              <a:t>		Q</a:t>
            </a:r>
            <a:r>
              <a:rPr lang="en-US" sz="2800" baseline="-25000">
                <a:latin typeface="Comic Sans MS" pitchFamily="66" charset="0"/>
              </a:rPr>
              <a:t>t </a:t>
            </a:r>
            <a:r>
              <a:rPr lang="en-US" sz="2800">
                <a:latin typeface="Comic Sans MS" pitchFamily="66" charset="0"/>
              </a:rPr>
              <a:t>= quantity or volume at time t</a:t>
            </a:r>
          </a:p>
          <a:p>
            <a:pPr>
              <a:spcBef>
                <a:spcPct val="0"/>
              </a:spcBef>
              <a:buFont typeface="Wingdings" pitchFamily="2" charset="2"/>
              <a:buNone/>
            </a:pPr>
            <a:r>
              <a:rPr lang="en-US" sz="2800">
                <a:latin typeface="Comic Sans MS" pitchFamily="66" charset="0"/>
              </a:rPr>
              <a:t>		P</a:t>
            </a:r>
            <a:r>
              <a:rPr lang="en-US" sz="2800" baseline="-25000">
                <a:latin typeface="Comic Sans MS" pitchFamily="66" charset="0"/>
              </a:rPr>
              <a:t>t   </a:t>
            </a:r>
            <a:r>
              <a:rPr lang="en-US" sz="2800">
                <a:latin typeface="Comic Sans MS" pitchFamily="66" charset="0"/>
              </a:rPr>
              <a:t>= price at time t</a:t>
            </a:r>
          </a:p>
          <a:p>
            <a:pPr>
              <a:buFont typeface="Wingdings" pitchFamily="2" charset="2"/>
              <a:buNone/>
            </a:pPr>
            <a:r>
              <a:rPr lang="en-US" sz="2800">
                <a:solidFill>
                  <a:srgbClr val="0000CC"/>
                </a:solidFill>
                <a:latin typeface="Comic Sans MS" pitchFamily="66" charset="0"/>
              </a:rPr>
              <a:t>GO at constant price at 0	</a:t>
            </a:r>
            <a:endParaRPr lang="en-US" sz="2800">
              <a:latin typeface="Comic Sans MS" pitchFamily="66" charset="0"/>
            </a:endParaRPr>
          </a:p>
          <a:p>
            <a:pPr>
              <a:buFont typeface="Wingdings" pitchFamily="2" charset="2"/>
              <a:buNone/>
            </a:pPr>
            <a:r>
              <a:rPr lang="en-US" sz="2800">
                <a:solidFill>
                  <a:srgbClr val="FF0000"/>
                </a:solidFill>
                <a:latin typeface="Comic Sans MS" pitchFamily="66" charset="0"/>
              </a:rPr>
              <a:t>	GO</a:t>
            </a:r>
            <a:r>
              <a:rPr lang="en-US" sz="2800" baseline="-25000">
                <a:solidFill>
                  <a:srgbClr val="FF0000"/>
                </a:solidFill>
                <a:latin typeface="Comic Sans MS" pitchFamily="66" charset="0"/>
              </a:rPr>
              <a:t>0,t</a:t>
            </a:r>
            <a:r>
              <a:rPr lang="en-US" sz="2800">
                <a:solidFill>
                  <a:srgbClr val="FF0000"/>
                </a:solidFill>
                <a:latin typeface="Comic Sans MS" pitchFamily="66" charset="0"/>
              </a:rPr>
              <a:t>  = P</a:t>
            </a:r>
            <a:r>
              <a:rPr lang="en-US" sz="2800" baseline="-25000">
                <a:solidFill>
                  <a:srgbClr val="FF0000"/>
                </a:solidFill>
                <a:latin typeface="Comic Sans MS" pitchFamily="66" charset="0"/>
              </a:rPr>
              <a:t>0</a:t>
            </a:r>
            <a:r>
              <a:rPr lang="en-US" sz="2800">
                <a:solidFill>
                  <a:srgbClr val="FF0000"/>
                </a:solidFill>
                <a:latin typeface="Comic Sans MS" pitchFamily="66" charset="0"/>
              </a:rPr>
              <a:t>Q</a:t>
            </a:r>
            <a:r>
              <a:rPr lang="en-US" sz="2800" baseline="-25000">
                <a:solidFill>
                  <a:srgbClr val="FF0000"/>
                </a:solidFill>
                <a:latin typeface="Comic Sans MS" pitchFamily="66" charset="0"/>
              </a:rPr>
              <a:t>t</a:t>
            </a:r>
            <a:endParaRPr lang="en-US" sz="2800" baseline="-25000">
              <a:latin typeface="Comic Sans MS" pitchFamily="66" charset="0"/>
            </a:endParaRPr>
          </a:p>
          <a:p>
            <a:pPr>
              <a:spcBef>
                <a:spcPct val="0"/>
              </a:spcBef>
              <a:buFont typeface="Wingdings" pitchFamily="2" charset="2"/>
              <a:buNone/>
            </a:pPr>
            <a:r>
              <a:rPr lang="en-US" sz="2800">
                <a:latin typeface="Comic Sans MS" pitchFamily="66" charset="0"/>
              </a:rPr>
              <a:t>		Q</a:t>
            </a:r>
            <a:r>
              <a:rPr lang="en-US" sz="2800" baseline="-25000">
                <a:latin typeface="Comic Sans MS" pitchFamily="66" charset="0"/>
              </a:rPr>
              <a:t>t </a:t>
            </a:r>
            <a:r>
              <a:rPr lang="en-US" sz="2800">
                <a:latin typeface="Comic Sans MS" pitchFamily="66" charset="0"/>
              </a:rPr>
              <a:t>= price at time t</a:t>
            </a:r>
          </a:p>
          <a:p>
            <a:pPr>
              <a:spcBef>
                <a:spcPct val="0"/>
              </a:spcBef>
              <a:buFont typeface="Wingdings" pitchFamily="2" charset="2"/>
              <a:buNone/>
            </a:pPr>
            <a:r>
              <a:rPr lang="en-US" sz="2800">
                <a:latin typeface="Comic Sans MS" pitchFamily="66" charset="0"/>
              </a:rPr>
              <a:t>		P</a:t>
            </a:r>
            <a:r>
              <a:rPr lang="en-US" sz="2800" baseline="-25000">
                <a:latin typeface="Comic Sans MS" pitchFamily="66" charset="0"/>
              </a:rPr>
              <a:t>0   </a:t>
            </a:r>
            <a:r>
              <a:rPr lang="en-US" sz="2800">
                <a:latin typeface="Comic Sans MS" pitchFamily="66" charset="0"/>
              </a:rPr>
              <a:t>= price at time 0</a:t>
            </a:r>
            <a:endParaRPr lang="en-US" sz="2800" baseline="-25000">
              <a:latin typeface="Comic Sans MS" pitchFamily="66" charset="0"/>
            </a:endParaRPr>
          </a:p>
          <a:p>
            <a:pPr lvl="2">
              <a:buFont typeface="Wingdings" pitchFamily="2" charset="2"/>
              <a:buNone/>
            </a:pPr>
            <a:endParaRPr lang="en-US" sz="2000" baseline="-25000">
              <a:latin typeface="Comic Sans MS" pitchFamily="66" charset="0"/>
            </a:endParaRPr>
          </a:p>
        </p:txBody>
      </p:sp>
      <p:sp>
        <p:nvSpPr>
          <p:cNvPr id="7" name="Slide Number Placeholder 5"/>
          <p:cNvSpPr>
            <a:spLocks noGrp="1"/>
          </p:cNvSpPr>
          <p:nvPr>
            <p:ph type="sldNum" sz="quarter" idx="12"/>
          </p:nvPr>
        </p:nvSpPr>
        <p:spPr/>
        <p:txBody>
          <a:bodyPr/>
          <a:lstStyle/>
          <a:p>
            <a:fld id="{18A8CA79-C5F6-4378-9B88-434D24AC6DE1}" type="slidenum">
              <a:rPr lang="en-US"/>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fontScale="90000"/>
          </a:bodyPr>
          <a:lstStyle/>
          <a:p>
            <a:pPr algn="l"/>
            <a:r>
              <a:rPr lang="en-US">
                <a:latin typeface="Comic Sans MS" pitchFamily="66" charset="0"/>
              </a:rPr>
              <a:t>How to estimate GO at constant prices </a:t>
            </a:r>
          </a:p>
        </p:txBody>
      </p:sp>
      <p:sp>
        <p:nvSpPr>
          <p:cNvPr id="21509" name="Rectangle 5"/>
          <p:cNvSpPr>
            <a:spLocks noGrp="1" noChangeArrowheads="1"/>
          </p:cNvSpPr>
          <p:nvPr>
            <p:ph idx="1"/>
          </p:nvPr>
        </p:nvSpPr>
        <p:spPr/>
        <p:txBody>
          <a:bodyPr/>
          <a:lstStyle/>
          <a:p>
            <a:pPr>
              <a:lnSpc>
                <a:spcPct val="90000"/>
              </a:lnSpc>
            </a:pPr>
            <a:r>
              <a:rPr lang="en-US" b="1">
                <a:solidFill>
                  <a:srgbClr val="0000CC"/>
                </a:solidFill>
                <a:latin typeface="Comic Sans MS" pitchFamily="66" charset="0"/>
              </a:rPr>
              <a:t>Revaluation</a:t>
            </a:r>
            <a:r>
              <a:rPr lang="en-US">
                <a:latin typeface="Comic Sans MS" pitchFamily="66" charset="0"/>
              </a:rPr>
              <a:t> = multiply the quantity or volume of t by price at time 0 </a:t>
            </a:r>
          </a:p>
          <a:p>
            <a:pPr>
              <a:lnSpc>
                <a:spcPct val="90000"/>
              </a:lnSpc>
            </a:pPr>
            <a:r>
              <a:rPr lang="en-US" b="1">
                <a:solidFill>
                  <a:srgbClr val="0000CC"/>
                </a:solidFill>
                <a:latin typeface="Comic Sans MS" pitchFamily="66" charset="0"/>
              </a:rPr>
              <a:t>Deflation</a:t>
            </a:r>
            <a:r>
              <a:rPr lang="en-US">
                <a:latin typeface="Comic Sans MS" pitchFamily="66" charset="0"/>
              </a:rPr>
              <a:t> = divide the GO at current price by price relative or price index with base 0</a:t>
            </a:r>
          </a:p>
          <a:p>
            <a:pPr>
              <a:lnSpc>
                <a:spcPct val="90000"/>
              </a:lnSpc>
            </a:pPr>
            <a:r>
              <a:rPr lang="en-US" b="1">
                <a:solidFill>
                  <a:srgbClr val="0000CC"/>
                </a:solidFill>
                <a:latin typeface="Comic Sans MS" pitchFamily="66" charset="0"/>
              </a:rPr>
              <a:t>Extrapolation</a:t>
            </a:r>
            <a:r>
              <a:rPr lang="en-US">
                <a:latin typeface="Comic Sans MS" pitchFamily="66" charset="0"/>
              </a:rPr>
              <a:t> = multiply the value at time 0 with volume relative or volume index</a:t>
            </a:r>
          </a:p>
        </p:txBody>
      </p:sp>
      <p:sp>
        <p:nvSpPr>
          <p:cNvPr id="7" name="Slide Number Placeholder 5"/>
          <p:cNvSpPr>
            <a:spLocks noGrp="1"/>
          </p:cNvSpPr>
          <p:nvPr>
            <p:ph type="sldNum" sz="quarter" idx="12"/>
          </p:nvPr>
        </p:nvSpPr>
        <p:spPr/>
        <p:txBody>
          <a:bodyPr/>
          <a:lstStyle/>
          <a:p>
            <a:fld id="{511218EC-2C78-4835-A0A5-997200CCC557}" type="slidenum">
              <a:rPr lang="en-US"/>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rmAutofit fontScale="90000"/>
          </a:bodyPr>
          <a:lstStyle/>
          <a:p>
            <a:pPr algn="l"/>
            <a:r>
              <a:rPr lang="en-US">
                <a:latin typeface="Comic Sans MS" pitchFamily="66" charset="0"/>
              </a:rPr>
              <a:t>How to estimate.. constant prices </a:t>
            </a:r>
          </a:p>
        </p:txBody>
      </p:sp>
      <p:sp>
        <p:nvSpPr>
          <p:cNvPr id="23556" name="Rectangle 4"/>
          <p:cNvSpPr>
            <a:spLocks noGrp="1" noChangeArrowheads="1"/>
          </p:cNvSpPr>
          <p:nvPr>
            <p:ph idx="1"/>
          </p:nvPr>
        </p:nvSpPr>
        <p:spPr/>
        <p:txBody>
          <a:bodyPr/>
          <a:lstStyle/>
          <a:p>
            <a:r>
              <a:rPr lang="en-US">
                <a:solidFill>
                  <a:srgbClr val="0000CC"/>
                </a:solidFill>
                <a:latin typeface="Comic Sans MS" pitchFamily="66" charset="0"/>
              </a:rPr>
              <a:t>Revaluation</a:t>
            </a:r>
            <a:r>
              <a:rPr lang="en-US">
                <a:latin typeface="Comic Sans MS" pitchFamily="66" charset="0"/>
              </a:rPr>
              <a:t> = multiply quantity at time t by price at time 0 </a:t>
            </a:r>
          </a:p>
          <a:p>
            <a:pPr>
              <a:buFont typeface="Wingdings" pitchFamily="2" charset="2"/>
              <a:buNone/>
            </a:pPr>
            <a:r>
              <a:rPr lang="en-US">
                <a:latin typeface="Comic Sans MS" pitchFamily="66" charset="0"/>
              </a:rPr>
              <a:t>		GO</a:t>
            </a:r>
            <a:r>
              <a:rPr lang="en-US" baseline="-25000">
                <a:latin typeface="Comic Sans MS" pitchFamily="66" charset="0"/>
              </a:rPr>
              <a:t>0,t</a:t>
            </a:r>
            <a:r>
              <a:rPr lang="en-US">
                <a:latin typeface="Comic Sans MS" pitchFamily="66" charset="0"/>
              </a:rPr>
              <a:t> = </a:t>
            </a:r>
            <a:r>
              <a:rPr lang="en-US">
                <a:solidFill>
                  <a:srgbClr val="FF0000"/>
                </a:solidFill>
                <a:latin typeface="Comic Sans MS" pitchFamily="66" charset="0"/>
              </a:rPr>
              <a:t>Q</a:t>
            </a:r>
            <a:r>
              <a:rPr lang="en-US" baseline="-25000">
                <a:solidFill>
                  <a:srgbClr val="FF0000"/>
                </a:solidFill>
                <a:latin typeface="Comic Sans MS" pitchFamily="66" charset="0"/>
              </a:rPr>
              <a:t>t</a:t>
            </a:r>
            <a:r>
              <a:rPr lang="en-US">
                <a:solidFill>
                  <a:srgbClr val="FF0000"/>
                </a:solidFill>
                <a:latin typeface="Comic Sans MS" pitchFamily="66" charset="0"/>
              </a:rPr>
              <a:t>P</a:t>
            </a:r>
            <a:r>
              <a:rPr lang="en-US" baseline="-25000">
                <a:solidFill>
                  <a:srgbClr val="FF0000"/>
                </a:solidFill>
                <a:latin typeface="Comic Sans MS" pitchFamily="66" charset="0"/>
              </a:rPr>
              <a:t>0</a:t>
            </a:r>
          </a:p>
          <a:p>
            <a:pPr>
              <a:buFont typeface="Wingdings" pitchFamily="2" charset="2"/>
              <a:buNone/>
            </a:pPr>
            <a:endParaRPr lang="en-US" baseline="-25000">
              <a:solidFill>
                <a:srgbClr val="FF0000"/>
              </a:solidFill>
              <a:latin typeface="Comic Sans MS" pitchFamily="66" charset="0"/>
            </a:endParaRPr>
          </a:p>
        </p:txBody>
      </p:sp>
      <p:sp>
        <p:nvSpPr>
          <p:cNvPr id="7" name="Slide Number Placeholder 5"/>
          <p:cNvSpPr>
            <a:spLocks noGrp="1"/>
          </p:cNvSpPr>
          <p:nvPr>
            <p:ph type="sldNum" sz="quarter" idx="12"/>
          </p:nvPr>
        </p:nvSpPr>
        <p:spPr/>
        <p:txBody>
          <a:bodyPr/>
          <a:lstStyle/>
          <a:p>
            <a:fld id="{AEF9D624-EB9E-4041-905F-0F3491AC03CB}" type="slidenum">
              <a:rPr lang="en-US"/>
              <a:pPr/>
              <a:t>14</a:t>
            </a:fld>
            <a:endParaRPr lang="en-US"/>
          </a:p>
        </p:txBody>
      </p:sp>
      <p:graphicFrame>
        <p:nvGraphicFramePr>
          <p:cNvPr id="74752" name="Object 1024"/>
          <p:cNvGraphicFramePr>
            <a:graphicFrameLocks noChangeAspect="1"/>
          </p:cNvGraphicFramePr>
          <p:nvPr/>
        </p:nvGraphicFramePr>
        <p:xfrm>
          <a:off x="785786" y="3436938"/>
          <a:ext cx="7643865" cy="2427287"/>
        </p:xfrm>
        <a:graphic>
          <a:graphicData uri="http://schemas.openxmlformats.org/presentationml/2006/ole">
            <p:oleObj spid="_x0000_s74752" name="Document" r:id="rId3" imgW="6238984" imgH="2449735" progId="Word.Document.8">
              <p:embed/>
            </p:oleObj>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fontScale="90000"/>
          </a:bodyPr>
          <a:lstStyle/>
          <a:p>
            <a:pPr algn="l"/>
            <a:r>
              <a:rPr lang="en-US">
                <a:latin typeface="Comic Sans MS" pitchFamily="66" charset="0"/>
              </a:rPr>
              <a:t>How to estimate.. constant prices </a:t>
            </a:r>
          </a:p>
        </p:txBody>
      </p:sp>
      <p:sp>
        <p:nvSpPr>
          <p:cNvPr id="24580" name="Rectangle 4"/>
          <p:cNvSpPr>
            <a:spLocks noGrp="1" noChangeArrowheads="1"/>
          </p:cNvSpPr>
          <p:nvPr>
            <p:ph idx="1"/>
          </p:nvPr>
        </p:nvSpPr>
        <p:spPr>
          <a:xfrm>
            <a:off x="357158" y="1643050"/>
            <a:ext cx="8439180" cy="4024313"/>
          </a:xfrm>
        </p:spPr>
        <p:txBody>
          <a:bodyPr/>
          <a:lstStyle/>
          <a:p>
            <a:r>
              <a:rPr lang="en-US" dirty="0">
                <a:solidFill>
                  <a:srgbClr val="0000CC"/>
                </a:solidFill>
                <a:latin typeface="Comic Sans MS" pitchFamily="66" charset="0"/>
              </a:rPr>
              <a:t>Price deflation</a:t>
            </a:r>
            <a:r>
              <a:rPr lang="en-US" dirty="0">
                <a:latin typeface="Comic Sans MS" pitchFamily="66" charset="0"/>
              </a:rPr>
              <a:t> - </a:t>
            </a:r>
            <a:r>
              <a:rPr lang="en-US" u="sng" dirty="0">
                <a:latin typeface="Comic Sans MS" pitchFamily="66" charset="0"/>
              </a:rPr>
              <a:t>divide current price</a:t>
            </a:r>
            <a:r>
              <a:rPr lang="en-US" dirty="0">
                <a:latin typeface="Comic Sans MS" pitchFamily="66" charset="0"/>
              </a:rPr>
              <a:t> estimate by </a:t>
            </a:r>
            <a:r>
              <a:rPr lang="en-US" u="sng" dirty="0">
                <a:latin typeface="Comic Sans MS" pitchFamily="66" charset="0"/>
              </a:rPr>
              <a:t>price</a:t>
            </a:r>
            <a:r>
              <a:rPr lang="en-US" dirty="0">
                <a:latin typeface="Comic Sans MS" pitchFamily="66" charset="0"/>
              </a:rPr>
              <a:t> relative/price index</a:t>
            </a:r>
          </a:p>
          <a:p>
            <a:pPr>
              <a:buFont typeface="Wingdings" pitchFamily="2" charset="2"/>
              <a:buNone/>
            </a:pPr>
            <a:r>
              <a:rPr lang="en-US" dirty="0">
                <a:latin typeface="Comic Sans MS" pitchFamily="66" charset="0"/>
              </a:rPr>
              <a:t>GO</a:t>
            </a:r>
            <a:r>
              <a:rPr lang="en-US" baseline="-25000" dirty="0">
                <a:latin typeface="Comic Sans MS" pitchFamily="66" charset="0"/>
              </a:rPr>
              <a:t>0,t</a:t>
            </a:r>
            <a:r>
              <a:rPr lang="en-US" dirty="0">
                <a:latin typeface="Comic Sans MS" pitchFamily="66" charset="0"/>
              </a:rPr>
              <a:t> = </a:t>
            </a:r>
            <a:r>
              <a:rPr lang="en-US" dirty="0" err="1">
                <a:solidFill>
                  <a:srgbClr val="FF0000"/>
                </a:solidFill>
                <a:latin typeface="Comic Sans MS" pitchFamily="66" charset="0"/>
              </a:rPr>
              <a:t>Q</a:t>
            </a:r>
            <a:r>
              <a:rPr lang="en-US" baseline="-25000" dirty="0" err="1">
                <a:solidFill>
                  <a:srgbClr val="FF0000"/>
                </a:solidFill>
                <a:latin typeface="Comic Sans MS" pitchFamily="66" charset="0"/>
              </a:rPr>
              <a:t>t</a:t>
            </a:r>
            <a:r>
              <a:rPr lang="en-US" dirty="0" err="1">
                <a:solidFill>
                  <a:srgbClr val="FF0000"/>
                </a:solidFill>
                <a:latin typeface="Comic Sans MS" pitchFamily="66" charset="0"/>
              </a:rPr>
              <a:t>P</a:t>
            </a:r>
            <a:r>
              <a:rPr lang="en-US" baseline="-25000" dirty="0" err="1">
                <a:solidFill>
                  <a:srgbClr val="FF0000"/>
                </a:solidFill>
                <a:latin typeface="Comic Sans MS" pitchFamily="66" charset="0"/>
              </a:rPr>
              <a:t>t</a:t>
            </a:r>
            <a:r>
              <a:rPr lang="en-US" baseline="-25000" dirty="0">
                <a:solidFill>
                  <a:srgbClr val="FF0000"/>
                </a:solidFill>
                <a:latin typeface="Comic Sans MS" pitchFamily="66" charset="0"/>
              </a:rPr>
              <a:t> </a:t>
            </a:r>
            <a:r>
              <a:rPr lang="en-US" dirty="0">
                <a:solidFill>
                  <a:srgbClr val="FF0000"/>
                </a:solidFill>
                <a:latin typeface="Comic Sans MS" pitchFamily="66" charset="0"/>
              </a:rPr>
              <a:t>/ (P</a:t>
            </a:r>
            <a:r>
              <a:rPr lang="en-US" baseline="-25000" dirty="0">
                <a:solidFill>
                  <a:srgbClr val="FF0000"/>
                </a:solidFill>
                <a:latin typeface="Comic Sans MS" pitchFamily="66" charset="0"/>
              </a:rPr>
              <a:t>t </a:t>
            </a:r>
            <a:r>
              <a:rPr lang="en-US" dirty="0">
                <a:solidFill>
                  <a:srgbClr val="FF0000"/>
                </a:solidFill>
                <a:latin typeface="Comic Sans MS" pitchFamily="66" charset="0"/>
              </a:rPr>
              <a:t>/</a:t>
            </a:r>
            <a:r>
              <a:rPr lang="en-US" baseline="-25000" dirty="0">
                <a:solidFill>
                  <a:srgbClr val="FF0000"/>
                </a:solidFill>
                <a:latin typeface="Comic Sans MS" pitchFamily="66" charset="0"/>
              </a:rPr>
              <a:t> </a:t>
            </a:r>
            <a:r>
              <a:rPr lang="en-US" dirty="0">
                <a:solidFill>
                  <a:srgbClr val="FF0000"/>
                </a:solidFill>
                <a:latin typeface="Comic Sans MS" pitchFamily="66" charset="0"/>
              </a:rPr>
              <a:t>P</a:t>
            </a:r>
            <a:r>
              <a:rPr lang="en-US" baseline="-25000" dirty="0">
                <a:solidFill>
                  <a:srgbClr val="FF0000"/>
                </a:solidFill>
                <a:latin typeface="Comic Sans MS" pitchFamily="66" charset="0"/>
              </a:rPr>
              <a:t>0 </a:t>
            </a:r>
            <a:r>
              <a:rPr lang="en-US" dirty="0">
                <a:solidFill>
                  <a:srgbClr val="FF0000"/>
                </a:solidFill>
                <a:latin typeface="Comic Sans MS" pitchFamily="66" charset="0"/>
              </a:rPr>
              <a:t>)</a:t>
            </a:r>
            <a:endParaRPr lang="en-US" baseline="-25000" dirty="0">
              <a:solidFill>
                <a:srgbClr val="FF0000"/>
              </a:solidFill>
              <a:latin typeface="Comic Sans MS" pitchFamily="66" charset="0"/>
            </a:endParaRPr>
          </a:p>
          <a:p>
            <a:pPr>
              <a:buFont typeface="Wingdings" pitchFamily="2" charset="2"/>
              <a:buNone/>
            </a:pPr>
            <a:endParaRPr lang="en-US" baseline="-25000" dirty="0">
              <a:solidFill>
                <a:srgbClr val="FF0000"/>
              </a:solidFill>
              <a:latin typeface="Comic Sans MS" pitchFamily="66" charset="0"/>
            </a:endParaRPr>
          </a:p>
        </p:txBody>
      </p:sp>
      <p:sp>
        <p:nvSpPr>
          <p:cNvPr id="7" name="Slide Number Placeholder 5"/>
          <p:cNvSpPr>
            <a:spLocks noGrp="1"/>
          </p:cNvSpPr>
          <p:nvPr>
            <p:ph type="sldNum" sz="quarter" idx="12"/>
          </p:nvPr>
        </p:nvSpPr>
        <p:spPr/>
        <p:txBody>
          <a:bodyPr/>
          <a:lstStyle/>
          <a:p>
            <a:fld id="{797D744D-9DB5-4F26-BDF6-ED960BB44181}" type="slidenum">
              <a:rPr lang="en-US"/>
              <a:pPr/>
              <a:t>15</a:t>
            </a:fld>
            <a:endParaRPr lang="en-US"/>
          </a:p>
        </p:txBody>
      </p:sp>
      <p:graphicFrame>
        <p:nvGraphicFramePr>
          <p:cNvPr id="75776" name="Object 1024"/>
          <p:cNvGraphicFramePr>
            <a:graphicFrameLocks noChangeAspect="1"/>
          </p:cNvGraphicFramePr>
          <p:nvPr/>
        </p:nvGraphicFramePr>
        <p:xfrm>
          <a:off x="357158" y="3429000"/>
          <a:ext cx="8340725" cy="2995612"/>
        </p:xfrm>
        <a:graphic>
          <a:graphicData uri="http://schemas.openxmlformats.org/presentationml/2006/ole">
            <p:oleObj spid="_x0000_s75776" name="Document" r:id="rId3" imgW="6229250" imgH="3198435" progId="Word.Document.8">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274638"/>
            <a:ext cx="8472518" cy="1143000"/>
          </a:xfrm>
        </p:spPr>
        <p:txBody>
          <a:bodyPr>
            <a:normAutofit fontScale="90000"/>
          </a:bodyPr>
          <a:lstStyle/>
          <a:p>
            <a:pPr algn="l"/>
            <a:r>
              <a:rPr lang="en-US">
                <a:latin typeface="Comic Sans MS" pitchFamily="66" charset="0"/>
              </a:rPr>
              <a:t>How to estimate.. constant prices </a:t>
            </a:r>
          </a:p>
        </p:txBody>
      </p:sp>
      <p:sp>
        <p:nvSpPr>
          <p:cNvPr id="25604" name="Rectangle 4"/>
          <p:cNvSpPr>
            <a:spLocks noGrp="1" noChangeArrowheads="1"/>
          </p:cNvSpPr>
          <p:nvPr>
            <p:ph idx="1"/>
          </p:nvPr>
        </p:nvSpPr>
        <p:spPr>
          <a:xfrm>
            <a:off x="357158" y="1500174"/>
            <a:ext cx="8610600" cy="4267200"/>
          </a:xfrm>
        </p:spPr>
        <p:txBody>
          <a:bodyPr/>
          <a:lstStyle/>
          <a:p>
            <a:r>
              <a:rPr lang="en-US" dirty="0">
                <a:solidFill>
                  <a:srgbClr val="0000CC"/>
                </a:solidFill>
                <a:latin typeface="Comic Sans MS" pitchFamily="66" charset="0"/>
              </a:rPr>
              <a:t>Volume extrapolation</a:t>
            </a:r>
            <a:r>
              <a:rPr lang="en-US" dirty="0">
                <a:latin typeface="Comic Sans MS" pitchFamily="66" charset="0"/>
              </a:rPr>
              <a:t> - </a:t>
            </a:r>
            <a:r>
              <a:rPr lang="en-US" u="sng" dirty="0">
                <a:latin typeface="Comic Sans MS" pitchFamily="66" charset="0"/>
              </a:rPr>
              <a:t>multiply </a:t>
            </a:r>
            <a:r>
              <a:rPr lang="en-US" dirty="0">
                <a:latin typeface="Comic Sans MS" pitchFamily="66" charset="0"/>
              </a:rPr>
              <a:t>base year value by </a:t>
            </a:r>
            <a:r>
              <a:rPr lang="en-US" u="sng" dirty="0">
                <a:latin typeface="Comic Sans MS" pitchFamily="66" charset="0"/>
              </a:rPr>
              <a:t>volume</a:t>
            </a:r>
            <a:r>
              <a:rPr lang="en-US" dirty="0">
                <a:latin typeface="Comic Sans MS" pitchFamily="66" charset="0"/>
              </a:rPr>
              <a:t> relative or volume index </a:t>
            </a:r>
          </a:p>
          <a:p>
            <a:pPr>
              <a:buFont typeface="Wingdings" pitchFamily="2" charset="2"/>
              <a:buNone/>
            </a:pPr>
            <a:r>
              <a:rPr lang="en-US" dirty="0">
                <a:latin typeface="Comic Sans MS" pitchFamily="66" charset="0"/>
              </a:rPr>
              <a:t>	GO</a:t>
            </a:r>
            <a:r>
              <a:rPr lang="en-US" baseline="-25000" dirty="0">
                <a:latin typeface="Comic Sans MS" pitchFamily="66" charset="0"/>
              </a:rPr>
              <a:t>0,t</a:t>
            </a:r>
            <a:r>
              <a:rPr lang="en-US" dirty="0">
                <a:latin typeface="Comic Sans MS" pitchFamily="66" charset="0"/>
              </a:rPr>
              <a:t> = </a:t>
            </a:r>
            <a:r>
              <a:rPr lang="en-US" dirty="0">
                <a:solidFill>
                  <a:srgbClr val="FF0000"/>
                </a:solidFill>
                <a:latin typeface="Comic Sans MS" pitchFamily="66" charset="0"/>
              </a:rPr>
              <a:t>Q</a:t>
            </a:r>
            <a:r>
              <a:rPr lang="en-US" baseline="-25000" dirty="0">
                <a:solidFill>
                  <a:srgbClr val="FF0000"/>
                </a:solidFill>
                <a:latin typeface="Comic Sans MS" pitchFamily="66" charset="0"/>
              </a:rPr>
              <a:t>0</a:t>
            </a:r>
            <a:r>
              <a:rPr lang="en-US" dirty="0">
                <a:solidFill>
                  <a:srgbClr val="FF0000"/>
                </a:solidFill>
                <a:latin typeface="Comic Sans MS" pitchFamily="66" charset="0"/>
              </a:rPr>
              <a:t>P</a:t>
            </a:r>
            <a:r>
              <a:rPr lang="en-US" baseline="-25000" dirty="0">
                <a:solidFill>
                  <a:srgbClr val="FF0000"/>
                </a:solidFill>
                <a:latin typeface="Comic Sans MS" pitchFamily="66" charset="0"/>
              </a:rPr>
              <a:t>0 </a:t>
            </a:r>
            <a:r>
              <a:rPr lang="en-US" dirty="0">
                <a:solidFill>
                  <a:srgbClr val="FF0000"/>
                </a:solidFill>
                <a:latin typeface="Comic Sans MS" pitchFamily="66" charset="0"/>
              </a:rPr>
              <a:t>* Q</a:t>
            </a:r>
            <a:r>
              <a:rPr lang="en-US" baseline="-25000" dirty="0">
                <a:solidFill>
                  <a:srgbClr val="FF0000"/>
                </a:solidFill>
                <a:latin typeface="Comic Sans MS" pitchFamily="66" charset="0"/>
              </a:rPr>
              <a:t>t</a:t>
            </a:r>
            <a:r>
              <a:rPr lang="en-US" dirty="0">
                <a:solidFill>
                  <a:srgbClr val="FF0000"/>
                </a:solidFill>
                <a:latin typeface="Comic Sans MS" pitchFamily="66" charset="0"/>
              </a:rPr>
              <a:t>/Q</a:t>
            </a:r>
            <a:r>
              <a:rPr lang="en-US" baseline="-25000" dirty="0">
                <a:solidFill>
                  <a:srgbClr val="FF0000"/>
                </a:solidFill>
                <a:latin typeface="Comic Sans MS" pitchFamily="66" charset="0"/>
              </a:rPr>
              <a:t>0</a:t>
            </a:r>
          </a:p>
          <a:p>
            <a:pPr>
              <a:buFont typeface="Wingdings" pitchFamily="2" charset="2"/>
              <a:buNone/>
            </a:pPr>
            <a:endParaRPr lang="en-US" baseline="-25000" dirty="0">
              <a:solidFill>
                <a:srgbClr val="FF0000"/>
              </a:solidFill>
              <a:latin typeface="Comic Sans MS" pitchFamily="66" charset="0"/>
            </a:endParaRPr>
          </a:p>
          <a:p>
            <a:pPr>
              <a:buFont typeface="Wingdings" pitchFamily="2" charset="2"/>
              <a:buNone/>
            </a:pPr>
            <a:endParaRPr lang="en-US" baseline="-25000" dirty="0">
              <a:solidFill>
                <a:srgbClr val="FF0000"/>
              </a:solidFill>
              <a:latin typeface="Comic Sans MS" pitchFamily="66" charset="0"/>
            </a:endParaRPr>
          </a:p>
        </p:txBody>
      </p:sp>
      <p:sp>
        <p:nvSpPr>
          <p:cNvPr id="7" name="Slide Number Placeholder 5"/>
          <p:cNvSpPr>
            <a:spLocks noGrp="1"/>
          </p:cNvSpPr>
          <p:nvPr>
            <p:ph type="sldNum" sz="quarter" idx="12"/>
          </p:nvPr>
        </p:nvSpPr>
        <p:spPr/>
        <p:txBody>
          <a:bodyPr/>
          <a:lstStyle/>
          <a:p>
            <a:fld id="{CECFC523-9CD6-4B05-AC34-39C9E699D985}" type="slidenum">
              <a:rPr lang="en-US"/>
              <a:pPr/>
              <a:t>16</a:t>
            </a:fld>
            <a:endParaRPr lang="en-US"/>
          </a:p>
        </p:txBody>
      </p:sp>
      <p:graphicFrame>
        <p:nvGraphicFramePr>
          <p:cNvPr id="76800" name="Object 1024"/>
          <p:cNvGraphicFramePr>
            <a:graphicFrameLocks noChangeAspect="1"/>
          </p:cNvGraphicFramePr>
          <p:nvPr/>
        </p:nvGraphicFramePr>
        <p:xfrm>
          <a:off x="425450" y="3216275"/>
          <a:ext cx="8340725" cy="3641725"/>
        </p:xfrm>
        <a:graphic>
          <a:graphicData uri="http://schemas.openxmlformats.org/presentationml/2006/ole">
            <p:oleObj spid="_x0000_s76800" name="Document" r:id="rId3" imgW="6229250" imgH="3198435" progId="Word.Document.8">
              <p:embed/>
            </p:oleObj>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b="1">
                <a:latin typeface="Comic Sans MS" pitchFamily="66" charset="0"/>
              </a:rPr>
              <a:t>Gross Value Added</a:t>
            </a:r>
            <a:endParaRPr lang="en-US">
              <a:latin typeface="Comic Sans MS" pitchFamily="66" charset="0"/>
            </a:endParaRPr>
          </a:p>
        </p:txBody>
      </p:sp>
      <p:sp>
        <p:nvSpPr>
          <p:cNvPr id="51203" name="Rectangle 3"/>
          <p:cNvSpPr>
            <a:spLocks noGrp="1" noChangeArrowheads="1"/>
          </p:cNvSpPr>
          <p:nvPr>
            <p:ph idx="1"/>
          </p:nvPr>
        </p:nvSpPr>
        <p:spPr/>
        <p:txBody>
          <a:bodyPr/>
          <a:lstStyle/>
          <a:p>
            <a:r>
              <a:rPr lang="en-US">
                <a:latin typeface="Comic Sans MS" pitchFamily="66" charset="0"/>
              </a:rPr>
              <a:t>Value added is the difference between value of output of goods and services less value of intermediate input</a:t>
            </a:r>
          </a:p>
          <a:p>
            <a:pPr>
              <a:buFont typeface="Wingdings" pitchFamily="2" charset="2"/>
              <a:buNone/>
            </a:pPr>
            <a:r>
              <a:rPr lang="en-US">
                <a:latin typeface="Comic Sans MS" pitchFamily="66" charset="0"/>
              </a:rPr>
              <a:t>		GVA </a:t>
            </a:r>
            <a:r>
              <a:rPr lang="en-US" b="1" i="1" baseline="-25000">
                <a:latin typeface="Comic Sans MS" pitchFamily="66" charset="0"/>
                <a:sym typeface="Symbol" pitchFamily="18" charset="2"/>
              </a:rPr>
              <a:t>t</a:t>
            </a:r>
            <a:r>
              <a:rPr lang="en-US">
                <a:latin typeface="Comic Sans MS" pitchFamily="66" charset="0"/>
              </a:rPr>
              <a:t> = GO </a:t>
            </a:r>
            <a:r>
              <a:rPr lang="en-US" b="1" i="1" baseline="-25000">
                <a:latin typeface="Comic Sans MS" pitchFamily="66" charset="0"/>
                <a:sym typeface="Symbol" pitchFamily="18" charset="2"/>
              </a:rPr>
              <a:t>t</a:t>
            </a:r>
            <a:r>
              <a:rPr lang="en-US">
                <a:latin typeface="Comic Sans MS" pitchFamily="66" charset="0"/>
              </a:rPr>
              <a:t> - IC </a:t>
            </a:r>
            <a:r>
              <a:rPr lang="en-US" b="1" i="1" baseline="-25000">
                <a:latin typeface="Comic Sans MS" pitchFamily="66" charset="0"/>
                <a:sym typeface="Symbol" pitchFamily="18" charset="2"/>
              </a:rPr>
              <a:t>t</a:t>
            </a:r>
            <a:endParaRPr lang="en-US">
              <a:latin typeface="Comic Sans MS" pitchFamily="66" charset="0"/>
            </a:endParaRPr>
          </a:p>
          <a:p>
            <a:pPr>
              <a:buFont typeface="Wingdings" pitchFamily="2" charset="2"/>
              <a:buNone/>
            </a:pPr>
            <a:r>
              <a:rPr lang="en-US">
                <a:latin typeface="Comic Sans MS" pitchFamily="66" charset="0"/>
              </a:rPr>
              <a:t>	         </a:t>
            </a:r>
          </a:p>
          <a:p>
            <a:pPr>
              <a:buFont typeface="Wingdings" pitchFamily="2" charset="2"/>
              <a:buNone/>
            </a:pPr>
            <a:r>
              <a:rPr lang="en-US">
                <a:latin typeface="Comic Sans MS" pitchFamily="66" charset="0"/>
              </a:rPr>
              <a:t>		         = </a:t>
            </a:r>
            <a:r>
              <a:rPr lang="en-US">
                <a:latin typeface="Comic Sans MS" pitchFamily="66" charset="0"/>
                <a:sym typeface="Symbol" pitchFamily="18" charset="2"/>
              </a:rPr>
              <a:t>P</a:t>
            </a:r>
            <a:r>
              <a:rPr lang="en-US" b="1" i="1" baseline="-25000">
                <a:latin typeface="Comic Sans MS" pitchFamily="66" charset="0"/>
                <a:sym typeface="Symbol" pitchFamily="18" charset="2"/>
              </a:rPr>
              <a:t> t</a:t>
            </a:r>
            <a:r>
              <a:rPr lang="en-US">
                <a:latin typeface="Comic Sans MS" pitchFamily="66" charset="0"/>
                <a:sym typeface="Symbol" pitchFamily="18" charset="2"/>
              </a:rPr>
              <a:t>Q</a:t>
            </a:r>
            <a:r>
              <a:rPr lang="en-US" b="1" i="1" baseline="-25000">
                <a:latin typeface="Comic Sans MS" pitchFamily="66" charset="0"/>
                <a:sym typeface="Symbol" pitchFamily="18" charset="2"/>
              </a:rPr>
              <a:t> t   </a:t>
            </a:r>
            <a:r>
              <a:rPr lang="en-US" b="1" i="1">
                <a:latin typeface="Comic Sans MS" pitchFamily="66" charset="0"/>
                <a:sym typeface="Symbol" pitchFamily="18" charset="2"/>
              </a:rPr>
              <a:t>- </a:t>
            </a:r>
            <a:r>
              <a:rPr lang="en-US">
                <a:latin typeface="Comic Sans MS" pitchFamily="66" charset="0"/>
                <a:sym typeface="Symbol" pitchFamily="18" charset="2"/>
              </a:rPr>
              <a:t>p</a:t>
            </a:r>
            <a:r>
              <a:rPr lang="en-US" b="1" i="1" baseline="-25000">
                <a:latin typeface="Comic Sans MS" pitchFamily="66" charset="0"/>
                <a:sym typeface="Symbol" pitchFamily="18" charset="2"/>
              </a:rPr>
              <a:t> t</a:t>
            </a:r>
            <a:r>
              <a:rPr lang="en-US">
                <a:latin typeface="Comic Sans MS" pitchFamily="66" charset="0"/>
                <a:sym typeface="Symbol" pitchFamily="18" charset="2"/>
              </a:rPr>
              <a:t>q</a:t>
            </a:r>
            <a:r>
              <a:rPr lang="en-US" b="1" i="1" baseline="-25000">
                <a:latin typeface="Comic Sans MS" pitchFamily="66" charset="0"/>
                <a:sym typeface="Symbol" pitchFamily="18" charset="2"/>
              </a:rPr>
              <a:t> t</a:t>
            </a:r>
          </a:p>
        </p:txBody>
      </p:sp>
      <p:sp>
        <p:nvSpPr>
          <p:cNvPr id="7" name="Slide Number Placeholder 5"/>
          <p:cNvSpPr>
            <a:spLocks noGrp="1"/>
          </p:cNvSpPr>
          <p:nvPr>
            <p:ph type="sldNum" sz="quarter" idx="12"/>
          </p:nvPr>
        </p:nvSpPr>
        <p:spPr/>
        <p:txBody>
          <a:bodyPr/>
          <a:lstStyle/>
          <a:p>
            <a:fld id="{09454337-566E-4A75-912D-6EAFC427D029}" type="slidenum">
              <a:rPr lang="en-US"/>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normAutofit fontScale="90000"/>
          </a:bodyPr>
          <a:lstStyle/>
          <a:p>
            <a:pPr algn="l"/>
            <a:r>
              <a:rPr lang="en-US">
                <a:latin typeface="Comic Sans MS" pitchFamily="66" charset="0"/>
              </a:rPr>
              <a:t>How to estimate GVA at constant price</a:t>
            </a:r>
          </a:p>
        </p:txBody>
      </p:sp>
      <p:sp>
        <p:nvSpPr>
          <p:cNvPr id="64516" name="Rectangle 4"/>
          <p:cNvSpPr>
            <a:spLocks noGrp="1" noChangeArrowheads="1"/>
          </p:cNvSpPr>
          <p:nvPr>
            <p:ph idx="1"/>
          </p:nvPr>
        </p:nvSpPr>
        <p:spPr/>
        <p:txBody>
          <a:bodyPr/>
          <a:lstStyle/>
          <a:p>
            <a:pPr>
              <a:lnSpc>
                <a:spcPct val="90000"/>
              </a:lnSpc>
              <a:buFont typeface="Wingdings" pitchFamily="2" charset="2"/>
              <a:buNone/>
            </a:pPr>
            <a:r>
              <a:rPr lang="en-US" sz="2800" b="1">
                <a:latin typeface="Comic Sans MS" pitchFamily="66" charset="0"/>
              </a:rPr>
              <a:t>Double deflation (double indicator): </a:t>
            </a:r>
          </a:p>
          <a:p>
            <a:pPr>
              <a:lnSpc>
                <a:spcPct val="90000"/>
              </a:lnSpc>
              <a:buFont typeface="Wingdings" pitchFamily="2" charset="2"/>
              <a:buNone/>
            </a:pPr>
            <a:r>
              <a:rPr lang="en-US" sz="2800">
                <a:latin typeface="Comic Sans MS" pitchFamily="66" charset="0"/>
              </a:rPr>
              <a:t>   Value added =output at </a:t>
            </a:r>
            <a:r>
              <a:rPr lang="en-US" sz="2800" i="1">
                <a:latin typeface="Comic Sans MS" pitchFamily="66" charset="0"/>
              </a:rPr>
              <a:t>t </a:t>
            </a:r>
            <a:r>
              <a:rPr lang="en-US" sz="2800">
                <a:latin typeface="Comic Sans MS" pitchFamily="66" charset="0"/>
              </a:rPr>
              <a:t>with prices at base year </a:t>
            </a:r>
            <a:r>
              <a:rPr lang="en-US" sz="2800" i="1">
                <a:latin typeface="Comic Sans MS" pitchFamily="66" charset="0"/>
              </a:rPr>
              <a:t>0</a:t>
            </a:r>
            <a:r>
              <a:rPr lang="en-US" sz="2800">
                <a:latin typeface="Comic Sans MS" pitchFamily="66" charset="0"/>
              </a:rPr>
              <a:t>  -  intermediate consumption at </a:t>
            </a:r>
            <a:r>
              <a:rPr lang="en-US" sz="2800" i="1">
                <a:latin typeface="Comic Sans MS" pitchFamily="66" charset="0"/>
              </a:rPr>
              <a:t>t</a:t>
            </a:r>
            <a:r>
              <a:rPr lang="en-US" sz="2800">
                <a:latin typeface="Comic Sans MS" pitchFamily="66" charset="0"/>
              </a:rPr>
              <a:t> at base year prices </a:t>
            </a:r>
            <a:r>
              <a:rPr lang="en-US" sz="2800" i="1">
                <a:latin typeface="Comic Sans MS" pitchFamily="66" charset="0"/>
              </a:rPr>
              <a:t>0</a:t>
            </a:r>
            <a:r>
              <a:rPr lang="en-US" sz="2800">
                <a:latin typeface="Comic Sans MS" pitchFamily="66" charset="0"/>
              </a:rPr>
              <a:t> </a:t>
            </a:r>
          </a:p>
          <a:p>
            <a:pPr>
              <a:lnSpc>
                <a:spcPct val="90000"/>
              </a:lnSpc>
              <a:buFont typeface="Wingdings" pitchFamily="2" charset="2"/>
              <a:buNone/>
            </a:pPr>
            <a:r>
              <a:rPr lang="en-US" sz="2800">
                <a:latin typeface="Comic Sans MS" pitchFamily="66" charset="0"/>
              </a:rPr>
              <a:t> </a:t>
            </a:r>
            <a:r>
              <a:rPr lang="en-US" sz="2800" b="1">
                <a:solidFill>
                  <a:srgbClr val="0000CC"/>
                </a:solidFill>
                <a:latin typeface="Comic Sans MS" pitchFamily="66" charset="0"/>
              </a:rPr>
              <a:t>GVA</a:t>
            </a:r>
            <a:r>
              <a:rPr lang="en-US" sz="2800" b="1" baseline="-25000">
                <a:solidFill>
                  <a:srgbClr val="0000CC"/>
                </a:solidFill>
                <a:latin typeface="Comic Sans MS" pitchFamily="66" charset="0"/>
              </a:rPr>
              <a:t>0t</a:t>
            </a:r>
            <a:r>
              <a:rPr lang="en-US" sz="2800" b="1">
                <a:solidFill>
                  <a:srgbClr val="0000CC"/>
                </a:solidFill>
                <a:latin typeface="Comic Sans MS" pitchFamily="66" charset="0"/>
              </a:rPr>
              <a:t> = GO</a:t>
            </a:r>
            <a:r>
              <a:rPr lang="en-US" sz="2800" b="1" baseline="-25000">
                <a:solidFill>
                  <a:srgbClr val="0000CC"/>
                </a:solidFill>
                <a:latin typeface="Comic Sans MS" pitchFamily="66" charset="0"/>
              </a:rPr>
              <a:t>0t</a:t>
            </a:r>
            <a:r>
              <a:rPr lang="en-US" sz="2800" b="1">
                <a:solidFill>
                  <a:srgbClr val="0000CC"/>
                </a:solidFill>
                <a:latin typeface="Comic Sans MS" pitchFamily="66" charset="0"/>
              </a:rPr>
              <a:t> - IC</a:t>
            </a:r>
            <a:r>
              <a:rPr lang="en-US" sz="2800" b="1" baseline="-25000">
                <a:solidFill>
                  <a:srgbClr val="0000CC"/>
                </a:solidFill>
                <a:latin typeface="Comic Sans MS" pitchFamily="66" charset="0"/>
              </a:rPr>
              <a:t>0t </a:t>
            </a:r>
            <a:r>
              <a:rPr lang="en-US" sz="2800" b="1">
                <a:solidFill>
                  <a:srgbClr val="0000CC"/>
                </a:solidFill>
                <a:latin typeface="Comic Sans MS" pitchFamily="66" charset="0"/>
              </a:rPr>
              <a:t>= </a:t>
            </a:r>
            <a:r>
              <a:rPr lang="en-US" sz="2800" b="1">
                <a:solidFill>
                  <a:srgbClr val="0000CC"/>
                </a:solidFill>
                <a:latin typeface="Comic Sans MS" pitchFamily="66" charset="0"/>
                <a:sym typeface="Symbol" pitchFamily="18" charset="2"/>
              </a:rPr>
              <a:t>P</a:t>
            </a:r>
            <a:r>
              <a:rPr lang="en-US" sz="2800" b="1" i="1" baseline="-25000">
                <a:solidFill>
                  <a:srgbClr val="0000CC"/>
                </a:solidFill>
                <a:latin typeface="Comic Sans MS" pitchFamily="66" charset="0"/>
                <a:sym typeface="Symbol" pitchFamily="18" charset="2"/>
              </a:rPr>
              <a:t> 0</a:t>
            </a:r>
            <a:r>
              <a:rPr lang="en-US" sz="2800" b="1">
                <a:solidFill>
                  <a:srgbClr val="0000CC"/>
                </a:solidFill>
                <a:latin typeface="Comic Sans MS" pitchFamily="66" charset="0"/>
                <a:sym typeface="Symbol" pitchFamily="18" charset="2"/>
              </a:rPr>
              <a:t>Q</a:t>
            </a:r>
            <a:r>
              <a:rPr lang="en-US" sz="2800" b="1" i="1" baseline="-25000">
                <a:solidFill>
                  <a:srgbClr val="0000CC"/>
                </a:solidFill>
                <a:latin typeface="Comic Sans MS" pitchFamily="66" charset="0"/>
                <a:sym typeface="Symbol" pitchFamily="18" charset="2"/>
              </a:rPr>
              <a:t> t   </a:t>
            </a:r>
            <a:r>
              <a:rPr lang="en-US" sz="2800" b="1" i="1">
                <a:solidFill>
                  <a:srgbClr val="0000CC"/>
                </a:solidFill>
                <a:latin typeface="Comic Sans MS" pitchFamily="66" charset="0"/>
                <a:sym typeface="Symbol" pitchFamily="18" charset="2"/>
              </a:rPr>
              <a:t>- </a:t>
            </a:r>
            <a:r>
              <a:rPr lang="en-US" sz="2800" b="1">
                <a:solidFill>
                  <a:srgbClr val="0000CC"/>
                </a:solidFill>
                <a:latin typeface="Comic Sans MS" pitchFamily="66" charset="0"/>
                <a:sym typeface="Symbol" pitchFamily="18" charset="2"/>
              </a:rPr>
              <a:t>p</a:t>
            </a:r>
            <a:r>
              <a:rPr lang="en-US" sz="2800" b="1" i="1" baseline="-25000">
                <a:solidFill>
                  <a:srgbClr val="0000CC"/>
                </a:solidFill>
                <a:latin typeface="Comic Sans MS" pitchFamily="66" charset="0"/>
                <a:sym typeface="Symbol" pitchFamily="18" charset="2"/>
              </a:rPr>
              <a:t> 0</a:t>
            </a:r>
            <a:r>
              <a:rPr lang="en-US" sz="2800" b="1">
                <a:solidFill>
                  <a:srgbClr val="0000CC"/>
                </a:solidFill>
                <a:latin typeface="Comic Sans MS" pitchFamily="66" charset="0"/>
                <a:sym typeface="Symbol" pitchFamily="18" charset="2"/>
              </a:rPr>
              <a:t>q</a:t>
            </a:r>
            <a:r>
              <a:rPr lang="en-US" sz="2800" b="1" i="1" baseline="-25000">
                <a:latin typeface="Comic Sans MS" pitchFamily="66" charset="0"/>
                <a:sym typeface="Symbol" pitchFamily="18" charset="2"/>
              </a:rPr>
              <a:t> </a:t>
            </a:r>
            <a:r>
              <a:rPr lang="en-US" sz="2800" b="1" i="1" baseline="-25000">
                <a:solidFill>
                  <a:srgbClr val="0000CC"/>
                </a:solidFill>
                <a:latin typeface="Comic Sans MS" pitchFamily="66" charset="0"/>
                <a:sym typeface="Symbol" pitchFamily="18" charset="2"/>
              </a:rPr>
              <a:t>t</a:t>
            </a:r>
          </a:p>
          <a:p>
            <a:pPr>
              <a:lnSpc>
                <a:spcPct val="90000"/>
              </a:lnSpc>
              <a:buFont typeface="Wingdings" pitchFamily="2" charset="2"/>
              <a:buNone/>
            </a:pPr>
            <a:endParaRPr lang="en-US" sz="2400" b="1" i="1">
              <a:solidFill>
                <a:srgbClr val="0000CC"/>
              </a:solidFill>
              <a:latin typeface="Comic Sans MS" pitchFamily="66" charset="0"/>
              <a:sym typeface="Symbol" pitchFamily="18" charset="2"/>
            </a:endParaRPr>
          </a:p>
          <a:p>
            <a:pPr>
              <a:lnSpc>
                <a:spcPct val="90000"/>
              </a:lnSpc>
              <a:buFont typeface="Wingdings" pitchFamily="2" charset="2"/>
              <a:buNone/>
            </a:pPr>
            <a:r>
              <a:rPr lang="en-US" sz="2400" i="1">
                <a:latin typeface="Comic Sans MS" pitchFamily="66" charset="0"/>
                <a:sym typeface="Symbol" pitchFamily="18" charset="2"/>
              </a:rPr>
              <a:t>Volume measure of output and intermediate consumption are estimated either by </a:t>
            </a:r>
            <a:r>
              <a:rPr lang="en-US" sz="2400" i="1" u="sng">
                <a:latin typeface="Comic Sans MS" pitchFamily="66" charset="0"/>
                <a:sym typeface="Symbol" pitchFamily="18" charset="2"/>
              </a:rPr>
              <a:t>revaluation</a:t>
            </a:r>
            <a:r>
              <a:rPr lang="en-US" sz="2400" i="1">
                <a:latin typeface="Comic Sans MS" pitchFamily="66" charset="0"/>
                <a:sym typeface="Symbol" pitchFamily="18" charset="2"/>
              </a:rPr>
              <a:t>, </a:t>
            </a:r>
            <a:r>
              <a:rPr lang="en-US" sz="2400" i="1" u="sng">
                <a:latin typeface="Comic Sans MS" pitchFamily="66" charset="0"/>
                <a:sym typeface="Symbol" pitchFamily="18" charset="2"/>
              </a:rPr>
              <a:t>price deflation</a:t>
            </a:r>
            <a:r>
              <a:rPr lang="en-US" sz="2400" i="1">
                <a:latin typeface="Comic Sans MS" pitchFamily="66" charset="0"/>
                <a:sym typeface="Symbol" pitchFamily="18" charset="2"/>
              </a:rPr>
              <a:t> or </a:t>
            </a:r>
            <a:r>
              <a:rPr lang="en-US" sz="2400" i="1" u="sng">
                <a:latin typeface="Comic Sans MS" pitchFamily="66" charset="0"/>
                <a:sym typeface="Symbol" pitchFamily="18" charset="2"/>
              </a:rPr>
              <a:t>quantity extrapolation</a:t>
            </a:r>
            <a:endParaRPr lang="en-US" sz="2800" b="1" i="1" baseline="-25000">
              <a:latin typeface="Comic Sans MS" pitchFamily="66" charset="0"/>
              <a:sym typeface="Symbol" pitchFamily="18" charset="2"/>
            </a:endParaRPr>
          </a:p>
          <a:p>
            <a:pPr>
              <a:lnSpc>
                <a:spcPct val="90000"/>
              </a:lnSpc>
              <a:buFont typeface="Wingdings" pitchFamily="2" charset="2"/>
              <a:buNone/>
            </a:pPr>
            <a:r>
              <a:rPr lang="en-US" sz="2800" b="1" i="1" baseline="-25000">
                <a:latin typeface="Comic Sans MS" pitchFamily="66" charset="0"/>
                <a:sym typeface="Symbol" pitchFamily="18" charset="2"/>
              </a:rPr>
              <a:t>	</a:t>
            </a:r>
          </a:p>
        </p:txBody>
      </p:sp>
      <p:sp>
        <p:nvSpPr>
          <p:cNvPr id="6" name="Slide Number Placeholder 5"/>
          <p:cNvSpPr>
            <a:spLocks noGrp="1"/>
          </p:cNvSpPr>
          <p:nvPr>
            <p:ph type="sldNum" sz="quarter" idx="12"/>
          </p:nvPr>
        </p:nvSpPr>
        <p:spPr/>
        <p:txBody>
          <a:bodyPr/>
          <a:lstStyle/>
          <a:p>
            <a:fld id="{BA6844FB-C365-45FB-B98E-D54BFB8FEC63}" type="slidenum">
              <a:rPr lang="en-US"/>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rmAutofit fontScale="90000"/>
          </a:bodyPr>
          <a:lstStyle/>
          <a:p>
            <a:pPr algn="l"/>
            <a:r>
              <a:rPr lang="en-US">
                <a:latin typeface="Comic Sans MS" pitchFamily="66" charset="0"/>
              </a:rPr>
              <a:t>How to estimate GVA at constant price</a:t>
            </a:r>
          </a:p>
        </p:txBody>
      </p:sp>
      <p:sp>
        <p:nvSpPr>
          <p:cNvPr id="27652" name="Rectangle 4"/>
          <p:cNvSpPr>
            <a:spLocks noGrp="1" noChangeArrowheads="1"/>
          </p:cNvSpPr>
          <p:nvPr>
            <p:ph idx="1"/>
          </p:nvPr>
        </p:nvSpPr>
        <p:spPr>
          <a:xfrm>
            <a:off x="609600" y="2209800"/>
            <a:ext cx="8158163" cy="3886200"/>
          </a:xfrm>
        </p:spPr>
        <p:txBody>
          <a:bodyPr>
            <a:normAutofit fontScale="92500" lnSpcReduction="10000"/>
          </a:bodyPr>
          <a:lstStyle/>
          <a:p>
            <a:pPr>
              <a:lnSpc>
                <a:spcPct val="90000"/>
              </a:lnSpc>
              <a:buFont typeface="Wingdings" pitchFamily="2" charset="2"/>
              <a:buNone/>
            </a:pPr>
            <a:r>
              <a:rPr lang="en-US" b="1">
                <a:latin typeface="Comic Sans MS" pitchFamily="66" charset="0"/>
              </a:rPr>
              <a:t>Single indicator</a:t>
            </a:r>
            <a:endParaRPr lang="en-US">
              <a:latin typeface="Comic Sans MS" pitchFamily="66" charset="0"/>
            </a:endParaRPr>
          </a:p>
          <a:p>
            <a:pPr>
              <a:lnSpc>
                <a:spcPct val="90000"/>
              </a:lnSpc>
              <a:buFont typeface="Wingdings" pitchFamily="2" charset="2"/>
              <a:buNone/>
            </a:pPr>
            <a:r>
              <a:rPr lang="en-US">
                <a:latin typeface="Comic Sans MS" pitchFamily="66" charset="0"/>
              </a:rPr>
              <a:t> </a:t>
            </a:r>
            <a:r>
              <a:rPr lang="en-US" u="sng">
                <a:solidFill>
                  <a:schemeClr val="tx2"/>
                </a:solidFill>
                <a:latin typeface="Comic Sans MS" pitchFamily="66" charset="0"/>
              </a:rPr>
              <a:t>1.  when GO at constant price is available</a:t>
            </a:r>
          </a:p>
          <a:p>
            <a:pPr>
              <a:lnSpc>
                <a:spcPct val="90000"/>
              </a:lnSpc>
              <a:buFont typeface="Wingdings" pitchFamily="2" charset="2"/>
              <a:buNone/>
            </a:pPr>
            <a:r>
              <a:rPr lang="en-US">
                <a:latin typeface="Comic Sans MS" pitchFamily="66" charset="0"/>
              </a:rPr>
              <a:t>	</a:t>
            </a:r>
            <a:r>
              <a:rPr lang="en-US">
                <a:solidFill>
                  <a:srgbClr val="0000CC"/>
                </a:solidFill>
                <a:latin typeface="Comic Sans MS" pitchFamily="66" charset="0"/>
              </a:rPr>
              <a:t>GVA</a:t>
            </a:r>
            <a:r>
              <a:rPr lang="en-US" baseline="-25000">
                <a:solidFill>
                  <a:srgbClr val="0000CC"/>
                </a:solidFill>
                <a:latin typeface="Comic Sans MS" pitchFamily="66" charset="0"/>
              </a:rPr>
              <a:t>0,t</a:t>
            </a:r>
            <a:r>
              <a:rPr lang="en-US">
                <a:solidFill>
                  <a:srgbClr val="0000CC"/>
                </a:solidFill>
                <a:latin typeface="Comic Sans MS" pitchFamily="66" charset="0"/>
              </a:rPr>
              <a:t> = GO</a:t>
            </a:r>
            <a:r>
              <a:rPr lang="en-US" baseline="-25000">
                <a:solidFill>
                  <a:srgbClr val="0000CC"/>
                </a:solidFill>
                <a:latin typeface="Comic Sans MS" pitchFamily="66" charset="0"/>
              </a:rPr>
              <a:t>0,t </a:t>
            </a:r>
            <a:r>
              <a:rPr lang="en-US">
                <a:solidFill>
                  <a:srgbClr val="0000CC"/>
                </a:solidFill>
                <a:latin typeface="Comic Sans MS" pitchFamily="66" charset="0"/>
              </a:rPr>
              <a:t>* gvar</a:t>
            </a:r>
            <a:r>
              <a:rPr lang="en-US" baseline="-25000">
                <a:solidFill>
                  <a:srgbClr val="0000CC"/>
                </a:solidFill>
                <a:latin typeface="Comic Sans MS" pitchFamily="66" charset="0"/>
              </a:rPr>
              <a:t>0</a:t>
            </a:r>
          </a:p>
          <a:p>
            <a:pPr>
              <a:lnSpc>
                <a:spcPct val="90000"/>
              </a:lnSpc>
              <a:buFont typeface="Wingdings" pitchFamily="2" charset="2"/>
              <a:buNone/>
            </a:pPr>
            <a:endParaRPr lang="en-US" baseline="-25000">
              <a:solidFill>
                <a:srgbClr val="0000CC"/>
              </a:solidFill>
              <a:latin typeface="Comic Sans MS" pitchFamily="66" charset="0"/>
            </a:endParaRPr>
          </a:p>
          <a:p>
            <a:pPr>
              <a:lnSpc>
                <a:spcPct val="90000"/>
              </a:lnSpc>
              <a:buFont typeface="Wingdings" pitchFamily="2" charset="2"/>
              <a:buNone/>
            </a:pPr>
            <a:r>
              <a:rPr lang="en-US" baseline="-25000">
                <a:solidFill>
                  <a:srgbClr val="0000CC"/>
                </a:solidFill>
                <a:latin typeface="Comic Sans MS" pitchFamily="66" charset="0"/>
              </a:rPr>
              <a:t>	</a:t>
            </a:r>
            <a:r>
              <a:rPr lang="en-US">
                <a:latin typeface="Comic Sans MS" pitchFamily="66" charset="0"/>
              </a:rPr>
              <a:t>gross output is valued at constant price multiplied by gross value added ratio of base period( takes the base year technology)</a:t>
            </a:r>
            <a:endParaRPr lang="en-US" baseline="-25000">
              <a:solidFill>
                <a:srgbClr val="0000CC"/>
              </a:solidFill>
              <a:latin typeface="Comic Sans MS" pitchFamily="66" charset="0"/>
            </a:endParaRPr>
          </a:p>
          <a:p>
            <a:pPr>
              <a:lnSpc>
                <a:spcPct val="90000"/>
              </a:lnSpc>
              <a:buFont typeface="Wingdings" pitchFamily="2" charset="2"/>
              <a:buNone/>
            </a:pPr>
            <a:r>
              <a:rPr lang="en-US">
                <a:latin typeface="Comic Sans MS" pitchFamily="66" charset="0"/>
              </a:rPr>
              <a:t>  </a:t>
            </a:r>
            <a:endParaRPr lang="en-US" baseline="-25000">
              <a:latin typeface="Comic Sans MS" pitchFamily="66" charset="0"/>
            </a:endParaRPr>
          </a:p>
          <a:p>
            <a:pPr>
              <a:lnSpc>
                <a:spcPct val="90000"/>
              </a:lnSpc>
              <a:buFont typeface="Wingdings" pitchFamily="2" charset="2"/>
              <a:buNone/>
            </a:pPr>
            <a:endParaRPr lang="en-US" baseline="-25000">
              <a:latin typeface="Comic Sans MS" pitchFamily="66" charset="0"/>
            </a:endParaRPr>
          </a:p>
        </p:txBody>
      </p:sp>
      <p:sp>
        <p:nvSpPr>
          <p:cNvPr id="6" name="Slide Number Placeholder 5"/>
          <p:cNvSpPr>
            <a:spLocks noGrp="1"/>
          </p:cNvSpPr>
          <p:nvPr>
            <p:ph type="sldNum" sz="quarter" idx="12"/>
          </p:nvPr>
        </p:nvSpPr>
        <p:spPr/>
        <p:txBody>
          <a:bodyPr/>
          <a:lstStyle/>
          <a:p>
            <a:fld id="{E4FDD50C-0D87-4DE5-B2C9-E10A5331448A}" type="slidenum">
              <a:rPr lang="en-US"/>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fontScale="90000"/>
          </a:bodyPr>
          <a:lstStyle/>
          <a:p>
            <a:pPr algn="l"/>
            <a:r>
              <a:rPr lang="en-US">
                <a:latin typeface="Comic Sans MS" pitchFamily="66" charset="0"/>
              </a:rPr>
              <a:t>What are the ways to value GDP?</a:t>
            </a:r>
          </a:p>
        </p:txBody>
      </p:sp>
      <p:sp>
        <p:nvSpPr>
          <p:cNvPr id="4099" name="Rectangle 3"/>
          <p:cNvSpPr>
            <a:spLocks noGrp="1" noChangeArrowheads="1"/>
          </p:cNvSpPr>
          <p:nvPr>
            <p:ph idx="1"/>
          </p:nvPr>
        </p:nvSpPr>
        <p:spPr/>
        <p:txBody>
          <a:bodyPr/>
          <a:lstStyle/>
          <a:p>
            <a:pPr>
              <a:lnSpc>
                <a:spcPct val="90000"/>
              </a:lnSpc>
            </a:pPr>
            <a:r>
              <a:rPr lang="en-US" sz="3600" dirty="0">
                <a:solidFill>
                  <a:srgbClr val="0000CC"/>
                </a:solidFill>
                <a:latin typeface="Comic Sans MS" pitchFamily="66" charset="0"/>
              </a:rPr>
              <a:t>GDP at current price</a:t>
            </a:r>
            <a:r>
              <a:rPr lang="en-US" sz="3600" dirty="0">
                <a:latin typeface="Comic Sans MS" pitchFamily="66" charset="0"/>
              </a:rPr>
              <a:t> - the value of production of goods and services using prices of the period </a:t>
            </a:r>
          </a:p>
          <a:p>
            <a:pPr>
              <a:lnSpc>
                <a:spcPct val="90000"/>
              </a:lnSpc>
            </a:pPr>
            <a:r>
              <a:rPr lang="en-US" sz="3600" dirty="0">
                <a:solidFill>
                  <a:srgbClr val="0000CC"/>
                </a:solidFill>
                <a:latin typeface="Comic Sans MS" pitchFamily="66" charset="0"/>
              </a:rPr>
              <a:t>GDP constant price</a:t>
            </a:r>
            <a:r>
              <a:rPr lang="en-US" sz="3600" dirty="0">
                <a:latin typeface="Comic Sans MS" pitchFamily="66" charset="0"/>
              </a:rPr>
              <a:t> -  the value of GDP using fixed prices of a fixed </a:t>
            </a:r>
            <a:r>
              <a:rPr lang="en-US" sz="3600" dirty="0" smtClean="0">
                <a:latin typeface="Comic Sans MS" pitchFamily="66" charset="0"/>
              </a:rPr>
              <a:t>period (called </a:t>
            </a:r>
            <a:r>
              <a:rPr lang="en-US" sz="3600" dirty="0">
                <a:latin typeface="Comic Sans MS" pitchFamily="66" charset="0"/>
              </a:rPr>
              <a:t>base period)</a:t>
            </a:r>
            <a:endParaRPr lang="en-US" dirty="0">
              <a:latin typeface="Comic Sans MS" pitchFamily="66" charset="0"/>
            </a:endParaRPr>
          </a:p>
          <a:p>
            <a:pPr>
              <a:lnSpc>
                <a:spcPct val="90000"/>
              </a:lnSpc>
            </a:pPr>
            <a:r>
              <a:rPr lang="en-US" dirty="0">
                <a:latin typeface="Comic Sans MS" pitchFamily="66" charset="0"/>
              </a:rPr>
              <a:t> </a:t>
            </a:r>
          </a:p>
        </p:txBody>
      </p:sp>
      <p:sp>
        <p:nvSpPr>
          <p:cNvPr id="5" name="Slide Number Placeholder 5"/>
          <p:cNvSpPr>
            <a:spLocks noGrp="1"/>
          </p:cNvSpPr>
          <p:nvPr>
            <p:ph type="sldNum" sz="quarter" idx="12"/>
          </p:nvPr>
        </p:nvSpPr>
        <p:spPr/>
        <p:txBody>
          <a:bodyPr/>
          <a:lstStyle/>
          <a:p>
            <a:fld id="{BA0B58ED-4EF3-48A5-9455-88F7EE3DDA26}" type="slidenum">
              <a:rPr lang="en-US"/>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fontScale="90000"/>
          </a:bodyPr>
          <a:lstStyle/>
          <a:p>
            <a:pPr algn="l"/>
            <a:r>
              <a:rPr lang="en-US">
                <a:latin typeface="Comic Sans MS" pitchFamily="66" charset="0"/>
              </a:rPr>
              <a:t>How to estimate GVA at constant price</a:t>
            </a:r>
          </a:p>
        </p:txBody>
      </p:sp>
      <p:sp>
        <p:nvSpPr>
          <p:cNvPr id="26628" name="Rectangle 4"/>
          <p:cNvSpPr>
            <a:spLocks noGrp="1" noChangeArrowheads="1"/>
          </p:cNvSpPr>
          <p:nvPr>
            <p:ph idx="1"/>
          </p:nvPr>
        </p:nvSpPr>
        <p:spPr>
          <a:xfrm>
            <a:off x="161956" y="1714488"/>
            <a:ext cx="8839200" cy="4267200"/>
          </a:xfrm>
        </p:spPr>
        <p:txBody>
          <a:bodyPr/>
          <a:lstStyle/>
          <a:p>
            <a:pPr>
              <a:buFont typeface="Wingdings" pitchFamily="2" charset="2"/>
              <a:buNone/>
            </a:pPr>
            <a:r>
              <a:rPr lang="en-US" dirty="0">
                <a:latin typeface="Comic Sans MS" pitchFamily="66" charset="0"/>
              </a:rPr>
              <a:t>Single indicator</a:t>
            </a:r>
          </a:p>
          <a:p>
            <a:pPr>
              <a:buFont typeface="Wingdings" pitchFamily="2" charset="2"/>
              <a:buNone/>
            </a:pPr>
            <a:r>
              <a:rPr lang="en-US" dirty="0">
                <a:latin typeface="Comic Sans MS" pitchFamily="66" charset="0"/>
              </a:rPr>
              <a:t>  </a:t>
            </a:r>
            <a:r>
              <a:rPr lang="en-US" u="sng" dirty="0">
                <a:latin typeface="Comic Sans MS" pitchFamily="66" charset="0"/>
              </a:rPr>
              <a:t>2. when GVA at current price and price index are available</a:t>
            </a:r>
            <a:r>
              <a:rPr lang="en-US" dirty="0">
                <a:latin typeface="Comic Sans MS" pitchFamily="66" charset="0"/>
              </a:rPr>
              <a:t> </a:t>
            </a:r>
          </a:p>
          <a:p>
            <a:pPr>
              <a:buFont typeface="Wingdings" pitchFamily="2" charset="2"/>
              <a:buNone/>
            </a:pPr>
            <a:r>
              <a:rPr lang="en-US" dirty="0">
                <a:latin typeface="Comic Sans MS" pitchFamily="66" charset="0"/>
              </a:rPr>
              <a:t> </a:t>
            </a:r>
            <a:r>
              <a:rPr lang="en-US" b="1" dirty="0">
                <a:solidFill>
                  <a:schemeClr val="accent2"/>
                </a:solidFill>
                <a:latin typeface="Comic Sans MS" pitchFamily="66" charset="0"/>
              </a:rPr>
              <a:t>GVA</a:t>
            </a:r>
            <a:r>
              <a:rPr lang="en-US" b="1" baseline="-25000" dirty="0">
                <a:solidFill>
                  <a:schemeClr val="accent2"/>
                </a:solidFill>
                <a:latin typeface="Comic Sans MS" pitchFamily="66" charset="0"/>
              </a:rPr>
              <a:t>0,t</a:t>
            </a:r>
            <a:r>
              <a:rPr lang="en-US" b="1" dirty="0">
                <a:solidFill>
                  <a:schemeClr val="accent2"/>
                </a:solidFill>
                <a:latin typeface="Comic Sans MS" pitchFamily="66" charset="0"/>
              </a:rPr>
              <a:t> = </a:t>
            </a:r>
            <a:r>
              <a:rPr lang="en-US" b="1" dirty="0" err="1">
                <a:solidFill>
                  <a:schemeClr val="accent2"/>
                </a:solidFill>
                <a:latin typeface="Comic Sans MS" pitchFamily="66" charset="0"/>
              </a:rPr>
              <a:t>GVA</a:t>
            </a:r>
            <a:r>
              <a:rPr lang="en-US" b="1" baseline="-25000" dirty="0" err="1">
                <a:solidFill>
                  <a:schemeClr val="accent2"/>
                </a:solidFill>
                <a:latin typeface="Comic Sans MS" pitchFamily="66" charset="0"/>
              </a:rPr>
              <a:t>t</a:t>
            </a:r>
            <a:r>
              <a:rPr lang="en-US" b="1" baseline="-25000" dirty="0">
                <a:solidFill>
                  <a:schemeClr val="accent2"/>
                </a:solidFill>
                <a:latin typeface="Comic Sans MS" pitchFamily="66" charset="0"/>
              </a:rPr>
              <a:t> </a:t>
            </a:r>
            <a:r>
              <a:rPr lang="en-US" b="1" dirty="0">
                <a:solidFill>
                  <a:schemeClr val="accent2"/>
                </a:solidFill>
                <a:latin typeface="Comic Sans MS" pitchFamily="66" charset="0"/>
              </a:rPr>
              <a:t>/ PI</a:t>
            </a:r>
            <a:r>
              <a:rPr lang="en-US" b="1" baseline="-25000" dirty="0">
                <a:solidFill>
                  <a:schemeClr val="accent2"/>
                </a:solidFill>
                <a:latin typeface="Comic Sans MS" pitchFamily="66" charset="0"/>
              </a:rPr>
              <a:t>0,t</a:t>
            </a:r>
            <a:endParaRPr lang="en-US" baseline="-25000" dirty="0">
              <a:latin typeface="Comic Sans MS" pitchFamily="66" charset="0"/>
            </a:endParaRPr>
          </a:p>
          <a:p>
            <a:pPr>
              <a:buFont typeface="Wingdings" pitchFamily="2" charset="2"/>
              <a:buNone/>
            </a:pPr>
            <a:r>
              <a:rPr lang="en-US" dirty="0">
                <a:latin typeface="Comic Sans MS" pitchFamily="66" charset="0"/>
              </a:rPr>
              <a:t>	 </a:t>
            </a:r>
            <a:r>
              <a:rPr lang="en-US" dirty="0" err="1">
                <a:latin typeface="Comic Sans MS" pitchFamily="66" charset="0"/>
              </a:rPr>
              <a:t>GVA</a:t>
            </a:r>
            <a:r>
              <a:rPr lang="en-US" baseline="-25000" dirty="0" err="1">
                <a:latin typeface="Comic Sans MS" pitchFamily="66" charset="0"/>
              </a:rPr>
              <a:t>t</a:t>
            </a:r>
            <a:r>
              <a:rPr lang="en-US" baseline="-25000" dirty="0">
                <a:latin typeface="Comic Sans MS" pitchFamily="66" charset="0"/>
              </a:rPr>
              <a:t> </a:t>
            </a:r>
            <a:r>
              <a:rPr lang="en-US" dirty="0">
                <a:latin typeface="Comic Sans MS" pitchFamily="66" charset="0"/>
              </a:rPr>
              <a:t>= gross value added at current price</a:t>
            </a:r>
            <a:endParaRPr lang="en-US" baseline="-25000" dirty="0">
              <a:latin typeface="Comic Sans MS" pitchFamily="66" charset="0"/>
            </a:endParaRPr>
          </a:p>
          <a:p>
            <a:pPr>
              <a:buFont typeface="Wingdings" pitchFamily="2" charset="2"/>
              <a:buNone/>
            </a:pPr>
            <a:r>
              <a:rPr lang="en-US" dirty="0">
                <a:latin typeface="Comic Sans MS" pitchFamily="66" charset="0"/>
              </a:rPr>
              <a:t>      PI</a:t>
            </a:r>
            <a:r>
              <a:rPr lang="en-US" baseline="-25000" dirty="0">
                <a:latin typeface="Comic Sans MS" pitchFamily="66" charset="0"/>
              </a:rPr>
              <a:t>0,t </a:t>
            </a:r>
            <a:r>
              <a:rPr lang="en-US" dirty="0">
                <a:latin typeface="Comic Sans MS" pitchFamily="66" charset="0"/>
              </a:rPr>
              <a:t>= price index with same base year o</a:t>
            </a:r>
          </a:p>
          <a:p>
            <a:pPr>
              <a:buFont typeface="Wingdings" pitchFamily="2" charset="2"/>
              <a:buNone/>
            </a:pPr>
            <a:r>
              <a:rPr lang="en-US" dirty="0">
                <a:latin typeface="Comic Sans MS" pitchFamily="66" charset="0"/>
              </a:rPr>
              <a:t> </a:t>
            </a:r>
            <a:endParaRPr lang="en-US" baseline="-25000" dirty="0">
              <a:latin typeface="Comic Sans MS" pitchFamily="66" charset="0"/>
            </a:endParaRPr>
          </a:p>
        </p:txBody>
      </p:sp>
      <p:sp>
        <p:nvSpPr>
          <p:cNvPr id="6" name="Slide Number Placeholder 5"/>
          <p:cNvSpPr>
            <a:spLocks noGrp="1"/>
          </p:cNvSpPr>
          <p:nvPr>
            <p:ph type="sldNum" sz="quarter" idx="12"/>
          </p:nvPr>
        </p:nvSpPr>
        <p:spPr/>
        <p:txBody>
          <a:bodyPr/>
          <a:lstStyle/>
          <a:p>
            <a:fld id="{3D6109FC-C566-4258-AE7F-A1ECB2B65F2C}" type="slidenum">
              <a:rPr lang="en-US"/>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ormAutofit fontScale="90000"/>
          </a:bodyPr>
          <a:lstStyle/>
          <a:p>
            <a:pPr algn="l"/>
            <a:r>
              <a:rPr lang="en-US">
                <a:latin typeface="Comic Sans MS" pitchFamily="66" charset="0"/>
              </a:rPr>
              <a:t>How to estimate GVA at constant price</a:t>
            </a:r>
          </a:p>
        </p:txBody>
      </p:sp>
      <p:sp>
        <p:nvSpPr>
          <p:cNvPr id="28676" name="Rectangle 4"/>
          <p:cNvSpPr>
            <a:spLocks noGrp="1" noChangeArrowheads="1"/>
          </p:cNvSpPr>
          <p:nvPr>
            <p:ph idx="1"/>
          </p:nvPr>
        </p:nvSpPr>
        <p:spPr>
          <a:xfrm>
            <a:off x="214282" y="1928802"/>
            <a:ext cx="8572560" cy="4267200"/>
          </a:xfrm>
        </p:spPr>
        <p:txBody>
          <a:bodyPr/>
          <a:lstStyle/>
          <a:p>
            <a:pPr>
              <a:buFont typeface="Wingdings" pitchFamily="2" charset="2"/>
              <a:buNone/>
            </a:pPr>
            <a:r>
              <a:rPr lang="en-US" dirty="0">
                <a:latin typeface="Comic Sans MS" pitchFamily="66" charset="0"/>
              </a:rPr>
              <a:t>Single indicator</a:t>
            </a:r>
          </a:p>
          <a:p>
            <a:pPr>
              <a:buFont typeface="Wingdings" pitchFamily="2" charset="2"/>
              <a:buNone/>
            </a:pPr>
            <a:r>
              <a:rPr lang="en-US" dirty="0">
                <a:latin typeface="Comic Sans MS" pitchFamily="66" charset="0"/>
              </a:rPr>
              <a:t>  </a:t>
            </a:r>
            <a:r>
              <a:rPr lang="en-US" u="sng" dirty="0">
                <a:latin typeface="Comic Sans MS" pitchFamily="66" charset="0"/>
              </a:rPr>
              <a:t>3. when GVA at base year is available and volume index are available at base year 0</a:t>
            </a:r>
            <a:r>
              <a:rPr lang="en-US" b="1" dirty="0">
                <a:solidFill>
                  <a:schemeClr val="accent2"/>
                </a:solidFill>
                <a:latin typeface="Comic Sans MS" pitchFamily="66" charset="0"/>
              </a:rPr>
              <a:t> GVA</a:t>
            </a:r>
            <a:r>
              <a:rPr lang="en-US" b="1" baseline="-25000" dirty="0">
                <a:solidFill>
                  <a:schemeClr val="accent2"/>
                </a:solidFill>
                <a:latin typeface="Comic Sans MS" pitchFamily="66" charset="0"/>
              </a:rPr>
              <a:t>0,t</a:t>
            </a:r>
            <a:r>
              <a:rPr lang="en-US" b="1" dirty="0">
                <a:solidFill>
                  <a:schemeClr val="accent2"/>
                </a:solidFill>
                <a:latin typeface="Comic Sans MS" pitchFamily="66" charset="0"/>
              </a:rPr>
              <a:t> = GVA</a:t>
            </a:r>
            <a:r>
              <a:rPr lang="en-US" b="1" baseline="-25000" dirty="0">
                <a:solidFill>
                  <a:schemeClr val="accent2"/>
                </a:solidFill>
                <a:latin typeface="Comic Sans MS" pitchFamily="66" charset="0"/>
              </a:rPr>
              <a:t>0 </a:t>
            </a:r>
            <a:r>
              <a:rPr lang="en-US" b="1" dirty="0">
                <a:solidFill>
                  <a:schemeClr val="accent2"/>
                </a:solidFill>
                <a:latin typeface="Comic Sans MS" pitchFamily="66" charset="0"/>
              </a:rPr>
              <a:t>* QI</a:t>
            </a:r>
            <a:r>
              <a:rPr lang="en-US" b="1" baseline="-25000" dirty="0">
                <a:solidFill>
                  <a:schemeClr val="accent2"/>
                </a:solidFill>
                <a:latin typeface="Comic Sans MS" pitchFamily="66" charset="0"/>
              </a:rPr>
              <a:t>0,t</a:t>
            </a:r>
            <a:endParaRPr lang="en-US" dirty="0">
              <a:solidFill>
                <a:schemeClr val="accent2"/>
              </a:solidFill>
              <a:latin typeface="Comic Sans MS" pitchFamily="66" charset="0"/>
            </a:endParaRPr>
          </a:p>
          <a:p>
            <a:pPr>
              <a:buFont typeface="Wingdings" pitchFamily="2" charset="2"/>
              <a:buNone/>
            </a:pPr>
            <a:r>
              <a:rPr lang="en-US" b="1" dirty="0">
                <a:solidFill>
                  <a:schemeClr val="accent2"/>
                </a:solidFill>
                <a:latin typeface="Comic Sans MS" pitchFamily="66" charset="0"/>
              </a:rPr>
              <a:t>	GVA</a:t>
            </a:r>
            <a:r>
              <a:rPr lang="en-US" b="1" baseline="-25000" dirty="0">
                <a:solidFill>
                  <a:schemeClr val="accent2"/>
                </a:solidFill>
                <a:latin typeface="Comic Sans MS" pitchFamily="66" charset="0"/>
              </a:rPr>
              <a:t>0   </a:t>
            </a:r>
            <a:r>
              <a:rPr lang="en-US" b="1" dirty="0">
                <a:solidFill>
                  <a:schemeClr val="accent2"/>
                </a:solidFill>
                <a:latin typeface="Comic Sans MS" pitchFamily="66" charset="0"/>
              </a:rPr>
              <a:t>= </a:t>
            </a:r>
            <a:r>
              <a:rPr lang="en-US" sz="2800" dirty="0">
                <a:latin typeface="Comic Sans MS" pitchFamily="66" charset="0"/>
              </a:rPr>
              <a:t>GVA at base year 0 </a:t>
            </a:r>
          </a:p>
          <a:p>
            <a:pPr>
              <a:buFont typeface="Wingdings" pitchFamily="2" charset="2"/>
              <a:buNone/>
            </a:pPr>
            <a:r>
              <a:rPr lang="en-US" b="1" dirty="0">
                <a:solidFill>
                  <a:schemeClr val="accent2"/>
                </a:solidFill>
                <a:latin typeface="Comic Sans MS" pitchFamily="66" charset="0"/>
              </a:rPr>
              <a:t>	QI</a:t>
            </a:r>
            <a:r>
              <a:rPr lang="en-US" b="1" baseline="-25000" dirty="0">
                <a:solidFill>
                  <a:schemeClr val="accent2"/>
                </a:solidFill>
                <a:latin typeface="Comic Sans MS" pitchFamily="66" charset="0"/>
              </a:rPr>
              <a:t>0,t   </a:t>
            </a:r>
            <a:r>
              <a:rPr lang="en-US" b="1" dirty="0">
                <a:solidFill>
                  <a:schemeClr val="accent2"/>
                </a:solidFill>
                <a:latin typeface="Comic Sans MS" pitchFamily="66" charset="0"/>
              </a:rPr>
              <a:t>= </a:t>
            </a:r>
            <a:r>
              <a:rPr lang="en-US" sz="2800" dirty="0">
                <a:latin typeface="Comic Sans MS" pitchFamily="66" charset="0"/>
              </a:rPr>
              <a:t>volume index at base year 0</a:t>
            </a:r>
          </a:p>
        </p:txBody>
      </p:sp>
      <p:sp>
        <p:nvSpPr>
          <p:cNvPr id="6" name="Slide Number Placeholder 5"/>
          <p:cNvSpPr>
            <a:spLocks noGrp="1"/>
          </p:cNvSpPr>
          <p:nvPr>
            <p:ph type="sldNum" sz="quarter" idx="12"/>
          </p:nvPr>
        </p:nvSpPr>
        <p:spPr/>
        <p:txBody>
          <a:bodyPr/>
          <a:lstStyle/>
          <a:p>
            <a:fld id="{F8FD9BF7-F8C0-4BDC-85A9-F248EEFE71B7}" type="slidenum">
              <a:rPr lang="en-US"/>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fontScale="90000"/>
          </a:bodyPr>
          <a:lstStyle/>
          <a:p>
            <a:pPr algn="l"/>
            <a:r>
              <a:rPr lang="en-US">
                <a:latin typeface="Comic Sans MS" pitchFamily="66" charset="0"/>
              </a:rPr>
              <a:t>How to estimate GVA at constant price</a:t>
            </a:r>
          </a:p>
        </p:txBody>
      </p:sp>
      <p:sp>
        <p:nvSpPr>
          <p:cNvPr id="29700" name="Rectangle 4"/>
          <p:cNvSpPr>
            <a:spLocks noGrp="1" noChangeArrowheads="1"/>
          </p:cNvSpPr>
          <p:nvPr>
            <p:ph idx="1"/>
          </p:nvPr>
        </p:nvSpPr>
        <p:spPr>
          <a:xfrm>
            <a:off x="214282" y="2000240"/>
            <a:ext cx="8715436" cy="4267200"/>
          </a:xfrm>
        </p:spPr>
        <p:txBody>
          <a:bodyPr/>
          <a:lstStyle/>
          <a:p>
            <a:pPr>
              <a:buFont typeface="Wingdings" pitchFamily="2" charset="2"/>
              <a:buNone/>
            </a:pPr>
            <a:r>
              <a:rPr lang="en-US" dirty="0">
                <a:latin typeface="Comic Sans MS" pitchFamily="66" charset="0"/>
              </a:rPr>
              <a:t>Single indicator</a:t>
            </a:r>
          </a:p>
          <a:p>
            <a:pPr>
              <a:buFont typeface="Wingdings" pitchFamily="2" charset="2"/>
              <a:buNone/>
            </a:pPr>
            <a:r>
              <a:rPr lang="en-US" dirty="0">
                <a:latin typeface="Comic Sans MS" pitchFamily="66" charset="0"/>
              </a:rPr>
              <a:t>  </a:t>
            </a:r>
            <a:r>
              <a:rPr lang="en-US" u="sng" dirty="0">
                <a:latin typeface="Comic Sans MS" pitchFamily="66" charset="0"/>
              </a:rPr>
              <a:t>4. when GVA at constant price of previous period and volume index are available </a:t>
            </a:r>
          </a:p>
          <a:p>
            <a:pPr>
              <a:buFont typeface="Wingdings" pitchFamily="2" charset="2"/>
              <a:buNone/>
            </a:pPr>
            <a:r>
              <a:rPr lang="en-US" b="1" dirty="0">
                <a:solidFill>
                  <a:schemeClr val="accent2"/>
                </a:solidFill>
                <a:latin typeface="Comic Sans MS" pitchFamily="66" charset="0"/>
              </a:rPr>
              <a:t> GVA</a:t>
            </a:r>
            <a:r>
              <a:rPr lang="en-US" b="1" baseline="-25000" dirty="0">
                <a:solidFill>
                  <a:schemeClr val="accent2"/>
                </a:solidFill>
                <a:latin typeface="Comic Sans MS" pitchFamily="66" charset="0"/>
              </a:rPr>
              <a:t>0,t</a:t>
            </a:r>
            <a:r>
              <a:rPr lang="en-US" b="1" dirty="0">
                <a:solidFill>
                  <a:schemeClr val="accent2"/>
                </a:solidFill>
                <a:latin typeface="Comic Sans MS" pitchFamily="66" charset="0"/>
              </a:rPr>
              <a:t> = GVA</a:t>
            </a:r>
            <a:r>
              <a:rPr lang="en-US" b="1" baseline="-25000" dirty="0">
                <a:solidFill>
                  <a:schemeClr val="accent2"/>
                </a:solidFill>
                <a:latin typeface="Comic Sans MS" pitchFamily="66" charset="0"/>
              </a:rPr>
              <a:t>0,t-1 </a:t>
            </a:r>
            <a:r>
              <a:rPr lang="en-US" b="1" dirty="0">
                <a:solidFill>
                  <a:schemeClr val="accent2"/>
                </a:solidFill>
                <a:latin typeface="Comic Sans MS" pitchFamily="66" charset="0"/>
              </a:rPr>
              <a:t>* (QI</a:t>
            </a:r>
            <a:r>
              <a:rPr lang="en-US" b="1" baseline="-25000" dirty="0">
                <a:solidFill>
                  <a:schemeClr val="accent2"/>
                </a:solidFill>
                <a:latin typeface="Comic Sans MS" pitchFamily="66" charset="0"/>
              </a:rPr>
              <a:t>0,t </a:t>
            </a:r>
            <a:r>
              <a:rPr lang="en-US" b="1" dirty="0">
                <a:solidFill>
                  <a:schemeClr val="accent2"/>
                </a:solidFill>
                <a:latin typeface="Comic Sans MS" pitchFamily="66" charset="0"/>
              </a:rPr>
              <a:t>/ QI</a:t>
            </a:r>
            <a:r>
              <a:rPr lang="en-US" b="1" baseline="-25000" dirty="0">
                <a:solidFill>
                  <a:schemeClr val="accent2"/>
                </a:solidFill>
                <a:latin typeface="Comic Sans MS" pitchFamily="66" charset="0"/>
              </a:rPr>
              <a:t>0,t-</a:t>
            </a:r>
            <a:r>
              <a:rPr lang="en-US" baseline="-25000" dirty="0">
                <a:solidFill>
                  <a:schemeClr val="accent2"/>
                </a:solidFill>
                <a:latin typeface="Comic Sans MS" pitchFamily="66" charset="0"/>
              </a:rPr>
              <a:t>1</a:t>
            </a:r>
            <a:r>
              <a:rPr lang="en-US" dirty="0">
                <a:solidFill>
                  <a:schemeClr val="accent2"/>
                </a:solidFill>
                <a:latin typeface="Comic Sans MS" pitchFamily="66" charset="0"/>
              </a:rPr>
              <a:t> )</a:t>
            </a:r>
          </a:p>
          <a:p>
            <a:pPr>
              <a:buFont typeface="Wingdings" pitchFamily="2" charset="2"/>
              <a:buNone/>
            </a:pPr>
            <a:r>
              <a:rPr lang="en-US" b="1" dirty="0">
                <a:solidFill>
                  <a:schemeClr val="accent2"/>
                </a:solidFill>
                <a:latin typeface="Comic Sans MS" pitchFamily="66" charset="0"/>
              </a:rPr>
              <a:t>	GVA</a:t>
            </a:r>
            <a:r>
              <a:rPr lang="en-US" b="1" baseline="-25000" dirty="0">
                <a:solidFill>
                  <a:schemeClr val="accent2"/>
                </a:solidFill>
                <a:latin typeface="Comic Sans MS" pitchFamily="66" charset="0"/>
              </a:rPr>
              <a:t>0,t-1 </a:t>
            </a:r>
            <a:r>
              <a:rPr lang="en-US" b="1" dirty="0">
                <a:solidFill>
                  <a:schemeClr val="accent2"/>
                </a:solidFill>
                <a:latin typeface="Comic Sans MS" pitchFamily="66" charset="0"/>
              </a:rPr>
              <a:t>= </a:t>
            </a:r>
            <a:r>
              <a:rPr lang="en-US" sz="2800" dirty="0">
                <a:latin typeface="Comic Sans MS" pitchFamily="66" charset="0"/>
              </a:rPr>
              <a:t>GVA at constant price of time t-1</a:t>
            </a:r>
            <a:endParaRPr lang="en-US" sz="2800" baseline="-25000" dirty="0">
              <a:latin typeface="Comic Sans MS" pitchFamily="66" charset="0"/>
            </a:endParaRPr>
          </a:p>
          <a:p>
            <a:pPr>
              <a:buFont typeface="Wingdings" pitchFamily="2" charset="2"/>
              <a:buNone/>
            </a:pPr>
            <a:r>
              <a:rPr lang="en-US" b="1" dirty="0">
                <a:solidFill>
                  <a:schemeClr val="accent2"/>
                </a:solidFill>
                <a:latin typeface="Comic Sans MS" pitchFamily="66" charset="0"/>
              </a:rPr>
              <a:t>	QI</a:t>
            </a:r>
            <a:r>
              <a:rPr lang="en-US" b="1" baseline="-25000" dirty="0">
                <a:solidFill>
                  <a:schemeClr val="accent2"/>
                </a:solidFill>
                <a:latin typeface="Comic Sans MS" pitchFamily="66" charset="0"/>
              </a:rPr>
              <a:t>0,t       </a:t>
            </a:r>
            <a:r>
              <a:rPr lang="en-US" b="1" dirty="0">
                <a:solidFill>
                  <a:schemeClr val="accent2"/>
                </a:solidFill>
                <a:latin typeface="Comic Sans MS" pitchFamily="66" charset="0"/>
              </a:rPr>
              <a:t>=</a:t>
            </a:r>
            <a:r>
              <a:rPr lang="en-US" sz="2800" dirty="0">
                <a:latin typeface="Comic Sans MS" pitchFamily="66" charset="0"/>
              </a:rPr>
              <a:t>volume index for time t</a:t>
            </a:r>
            <a:endParaRPr lang="en-US" b="1" baseline="-25000" dirty="0">
              <a:solidFill>
                <a:schemeClr val="accent2"/>
              </a:solidFill>
              <a:latin typeface="Comic Sans MS" pitchFamily="66" charset="0"/>
            </a:endParaRPr>
          </a:p>
          <a:p>
            <a:pPr>
              <a:buFont typeface="Wingdings" pitchFamily="2" charset="2"/>
              <a:buNone/>
            </a:pPr>
            <a:r>
              <a:rPr lang="en-US" b="1" dirty="0">
                <a:solidFill>
                  <a:schemeClr val="accent2"/>
                </a:solidFill>
                <a:latin typeface="Comic Sans MS" pitchFamily="66" charset="0"/>
              </a:rPr>
              <a:t>	QI</a:t>
            </a:r>
            <a:r>
              <a:rPr lang="en-US" b="1" baseline="-25000" dirty="0">
                <a:solidFill>
                  <a:schemeClr val="accent2"/>
                </a:solidFill>
                <a:latin typeface="Comic Sans MS" pitchFamily="66" charset="0"/>
              </a:rPr>
              <a:t>0,t-</a:t>
            </a:r>
            <a:r>
              <a:rPr lang="en-US" baseline="-25000" dirty="0">
                <a:solidFill>
                  <a:schemeClr val="accent2"/>
                </a:solidFill>
                <a:latin typeface="Comic Sans MS" pitchFamily="66" charset="0"/>
              </a:rPr>
              <a:t>1       </a:t>
            </a:r>
            <a:r>
              <a:rPr lang="en-US" b="1" dirty="0">
                <a:solidFill>
                  <a:schemeClr val="accent2"/>
                </a:solidFill>
                <a:latin typeface="Comic Sans MS" pitchFamily="66" charset="0"/>
              </a:rPr>
              <a:t>=</a:t>
            </a:r>
            <a:r>
              <a:rPr lang="en-US" sz="2800" dirty="0">
                <a:latin typeface="Comic Sans MS" pitchFamily="66" charset="0"/>
              </a:rPr>
              <a:t>volume index for time t-1</a:t>
            </a:r>
          </a:p>
        </p:txBody>
      </p:sp>
      <p:sp>
        <p:nvSpPr>
          <p:cNvPr id="6" name="Slide Number Placeholder 5"/>
          <p:cNvSpPr>
            <a:spLocks noGrp="1"/>
          </p:cNvSpPr>
          <p:nvPr>
            <p:ph type="sldNum" sz="quarter" idx="12"/>
          </p:nvPr>
        </p:nvSpPr>
        <p:spPr/>
        <p:txBody>
          <a:bodyPr/>
          <a:lstStyle/>
          <a:p>
            <a:fld id="{EE04D928-D695-424D-AB9C-BDA1F9C7C436}" type="slidenum">
              <a:rPr lang="en-US"/>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b="1">
                <a:latin typeface="Comic Sans MS" pitchFamily="66" charset="0"/>
              </a:rPr>
              <a:t>Change in Value Added</a:t>
            </a:r>
            <a:endParaRPr lang="en-US">
              <a:latin typeface="Comic Sans MS" pitchFamily="66" charset="0"/>
            </a:endParaRPr>
          </a:p>
        </p:txBody>
      </p:sp>
      <p:sp>
        <p:nvSpPr>
          <p:cNvPr id="44035" name="Rectangle 3"/>
          <p:cNvSpPr>
            <a:spLocks noGrp="1" noChangeArrowheads="1"/>
          </p:cNvSpPr>
          <p:nvPr>
            <p:ph idx="1"/>
          </p:nvPr>
        </p:nvSpPr>
        <p:spPr/>
        <p:txBody>
          <a:bodyPr/>
          <a:lstStyle/>
          <a:p>
            <a:pPr>
              <a:lnSpc>
                <a:spcPct val="90000"/>
              </a:lnSpc>
            </a:pPr>
            <a:r>
              <a:rPr lang="en-US" sz="2800" b="1">
                <a:latin typeface="Comic Sans MS" pitchFamily="66" charset="0"/>
              </a:rPr>
              <a:t>Measure change in value added of industry</a:t>
            </a:r>
          </a:p>
          <a:p>
            <a:pPr>
              <a:lnSpc>
                <a:spcPct val="90000"/>
              </a:lnSpc>
              <a:buFont typeface="Wingdings" pitchFamily="2" charset="2"/>
              <a:buNone/>
            </a:pPr>
            <a:r>
              <a:rPr lang="en-US" sz="2800" b="1">
                <a:latin typeface="Comic Sans MS" pitchFamily="66" charset="0"/>
                <a:sym typeface="Symbol" pitchFamily="18" charset="2"/>
              </a:rPr>
              <a:t> GVA</a:t>
            </a:r>
            <a:r>
              <a:rPr lang="en-US" sz="2800" b="1" baseline="-25000">
                <a:latin typeface="Comic Sans MS" pitchFamily="66" charset="0"/>
                <a:sym typeface="Symbol" pitchFamily="18" charset="2"/>
              </a:rPr>
              <a:t>0t</a:t>
            </a:r>
            <a:r>
              <a:rPr lang="en-US" sz="2800" b="1">
                <a:latin typeface="Comic Sans MS" pitchFamily="66" charset="0"/>
                <a:sym typeface="Symbol" pitchFamily="18" charset="2"/>
              </a:rPr>
              <a:t> 	 P</a:t>
            </a:r>
            <a:r>
              <a:rPr lang="en-US" sz="2800" b="1" i="1" baseline="-25000">
                <a:latin typeface="Comic Sans MS" pitchFamily="66" charset="0"/>
                <a:sym typeface="Symbol" pitchFamily="18" charset="2"/>
              </a:rPr>
              <a:t> 0</a:t>
            </a:r>
            <a:r>
              <a:rPr lang="en-US" sz="2800" b="1">
                <a:latin typeface="Comic Sans MS" pitchFamily="66" charset="0"/>
                <a:sym typeface="Symbol" pitchFamily="18" charset="2"/>
              </a:rPr>
              <a:t>Q</a:t>
            </a:r>
            <a:r>
              <a:rPr lang="en-US" sz="2800" b="1" i="1" baseline="-25000">
                <a:latin typeface="Comic Sans MS" pitchFamily="66" charset="0"/>
                <a:sym typeface="Symbol" pitchFamily="18" charset="2"/>
              </a:rPr>
              <a:t> t</a:t>
            </a:r>
            <a:r>
              <a:rPr lang="en-US" sz="2800" b="1" baseline="-25000">
                <a:latin typeface="Comic Sans MS" pitchFamily="66" charset="0"/>
                <a:sym typeface="Symbol" pitchFamily="18" charset="2"/>
              </a:rPr>
              <a:t>	</a:t>
            </a:r>
            <a:r>
              <a:rPr lang="en-US" sz="2800" b="1">
                <a:latin typeface="Comic Sans MS" pitchFamily="66" charset="0"/>
                <a:sym typeface="Symbol" pitchFamily="18" charset="2"/>
              </a:rPr>
              <a:t>- p</a:t>
            </a:r>
            <a:r>
              <a:rPr lang="en-US" sz="2800" b="1" i="1" baseline="-25000">
                <a:latin typeface="Comic Sans MS" pitchFamily="66" charset="0"/>
                <a:sym typeface="Symbol" pitchFamily="18" charset="2"/>
              </a:rPr>
              <a:t> 0</a:t>
            </a:r>
            <a:r>
              <a:rPr lang="en-US" sz="2800" b="1">
                <a:latin typeface="Comic Sans MS" pitchFamily="66" charset="0"/>
                <a:sym typeface="Symbol" pitchFamily="18" charset="2"/>
              </a:rPr>
              <a:t>q</a:t>
            </a:r>
            <a:r>
              <a:rPr lang="en-US" sz="2800" b="1" i="1" baseline="-25000">
                <a:latin typeface="Comic Sans MS" pitchFamily="66" charset="0"/>
                <a:sym typeface="Symbol" pitchFamily="18" charset="2"/>
              </a:rPr>
              <a:t> t </a:t>
            </a:r>
          </a:p>
          <a:p>
            <a:pPr>
              <a:lnSpc>
                <a:spcPct val="90000"/>
              </a:lnSpc>
              <a:buFont typeface="Wingdings" pitchFamily="2" charset="2"/>
              <a:buNone/>
            </a:pPr>
            <a:r>
              <a:rPr lang="en-US" sz="2800" b="1">
                <a:latin typeface="Comic Sans MS" pitchFamily="66" charset="0"/>
                <a:sym typeface="Symbol" pitchFamily="18" charset="2"/>
              </a:rPr>
              <a:t>------ =------------------   = 1 + q</a:t>
            </a:r>
          </a:p>
          <a:p>
            <a:pPr>
              <a:lnSpc>
                <a:spcPct val="90000"/>
              </a:lnSpc>
              <a:buFont typeface="Wingdings" pitchFamily="2" charset="2"/>
              <a:buNone/>
            </a:pPr>
            <a:r>
              <a:rPr lang="en-US" sz="2800" b="1">
                <a:latin typeface="Comic Sans MS" pitchFamily="66" charset="0"/>
                <a:sym typeface="Symbol" pitchFamily="18" charset="2"/>
              </a:rPr>
              <a:t> GVA</a:t>
            </a:r>
            <a:r>
              <a:rPr lang="en-US" sz="2800" b="1" baseline="-25000">
                <a:latin typeface="Comic Sans MS" pitchFamily="66" charset="0"/>
                <a:sym typeface="Symbol" pitchFamily="18" charset="2"/>
              </a:rPr>
              <a:t>00</a:t>
            </a:r>
            <a:r>
              <a:rPr lang="en-US" sz="2800" b="1">
                <a:latin typeface="Comic Sans MS" pitchFamily="66" charset="0"/>
                <a:sym typeface="Symbol" pitchFamily="18" charset="2"/>
              </a:rPr>
              <a:t> 	P</a:t>
            </a:r>
            <a:r>
              <a:rPr lang="en-US" sz="2800" b="1" i="1" baseline="-25000">
                <a:latin typeface="Comic Sans MS" pitchFamily="66" charset="0"/>
                <a:sym typeface="Symbol" pitchFamily="18" charset="2"/>
              </a:rPr>
              <a:t> 0</a:t>
            </a:r>
            <a:r>
              <a:rPr lang="en-US" sz="2800" b="1">
                <a:latin typeface="Comic Sans MS" pitchFamily="66" charset="0"/>
                <a:sym typeface="Symbol" pitchFamily="18" charset="2"/>
              </a:rPr>
              <a:t>Q</a:t>
            </a:r>
            <a:r>
              <a:rPr lang="en-US" sz="2800" b="1" i="1" baseline="-25000">
                <a:latin typeface="Comic Sans MS" pitchFamily="66" charset="0"/>
                <a:sym typeface="Symbol" pitchFamily="18" charset="2"/>
              </a:rPr>
              <a:t> 0</a:t>
            </a:r>
            <a:r>
              <a:rPr lang="en-US" sz="2800" b="1" baseline="-25000">
                <a:latin typeface="Comic Sans MS" pitchFamily="66" charset="0"/>
                <a:sym typeface="Symbol" pitchFamily="18" charset="2"/>
              </a:rPr>
              <a:t>	</a:t>
            </a:r>
            <a:r>
              <a:rPr lang="en-US" sz="2800" b="1">
                <a:latin typeface="Comic Sans MS" pitchFamily="66" charset="0"/>
                <a:sym typeface="Symbol" pitchFamily="18" charset="2"/>
              </a:rPr>
              <a:t>- p</a:t>
            </a:r>
            <a:r>
              <a:rPr lang="en-US" sz="2800" b="1" i="1" baseline="-25000">
                <a:latin typeface="Comic Sans MS" pitchFamily="66" charset="0"/>
                <a:sym typeface="Symbol" pitchFamily="18" charset="2"/>
              </a:rPr>
              <a:t> 0</a:t>
            </a:r>
            <a:r>
              <a:rPr lang="en-US" sz="2800" b="1">
                <a:latin typeface="Comic Sans MS" pitchFamily="66" charset="0"/>
                <a:sym typeface="Symbol" pitchFamily="18" charset="2"/>
              </a:rPr>
              <a:t>q</a:t>
            </a:r>
            <a:r>
              <a:rPr lang="en-US" sz="2800" b="1" i="1" baseline="-25000">
                <a:latin typeface="Comic Sans MS" pitchFamily="66" charset="0"/>
                <a:sym typeface="Symbol" pitchFamily="18" charset="2"/>
              </a:rPr>
              <a:t> 0</a:t>
            </a:r>
          </a:p>
          <a:p>
            <a:pPr>
              <a:lnSpc>
                <a:spcPct val="90000"/>
              </a:lnSpc>
              <a:buFont typeface="Wingdings" pitchFamily="2" charset="2"/>
              <a:buNone/>
            </a:pPr>
            <a:endParaRPr lang="en-US" sz="2800" b="1" i="1" baseline="-25000">
              <a:latin typeface="Comic Sans MS" pitchFamily="66" charset="0"/>
              <a:sym typeface="Symbol" pitchFamily="18" charset="2"/>
            </a:endParaRPr>
          </a:p>
          <a:p>
            <a:pPr>
              <a:lnSpc>
                <a:spcPct val="90000"/>
              </a:lnSpc>
              <a:buFont typeface="Wingdings" pitchFamily="2" charset="2"/>
              <a:buNone/>
            </a:pPr>
            <a:r>
              <a:rPr lang="en-US" sz="2800" b="1" i="1">
                <a:latin typeface="Comic Sans MS" pitchFamily="66" charset="0"/>
                <a:sym typeface="Symbol" pitchFamily="18" charset="2"/>
              </a:rPr>
              <a:t>In the formula q represent the growth rate of gross value added from base year period 0 to current period t.</a:t>
            </a:r>
          </a:p>
        </p:txBody>
      </p:sp>
      <p:sp>
        <p:nvSpPr>
          <p:cNvPr id="5" name="Slide Number Placeholder 5"/>
          <p:cNvSpPr>
            <a:spLocks noGrp="1"/>
          </p:cNvSpPr>
          <p:nvPr>
            <p:ph type="sldNum" sz="quarter" idx="12"/>
          </p:nvPr>
        </p:nvSpPr>
        <p:spPr/>
        <p:txBody>
          <a:bodyPr/>
          <a:lstStyle/>
          <a:p>
            <a:fld id="{D44C18C9-D463-4660-BB40-5D44A74F318C}" type="slidenum">
              <a:rPr lang="en-US"/>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normAutofit fontScale="90000"/>
          </a:bodyPr>
          <a:lstStyle/>
          <a:p>
            <a:pPr algn="l"/>
            <a:r>
              <a:rPr lang="en-US">
                <a:latin typeface="Comic Sans MS" pitchFamily="66" charset="0"/>
              </a:rPr>
              <a:t>How to estimate other transactions of GDP</a:t>
            </a:r>
          </a:p>
        </p:txBody>
      </p:sp>
      <p:sp>
        <p:nvSpPr>
          <p:cNvPr id="30724" name="Rectangle 4"/>
          <p:cNvSpPr>
            <a:spLocks noGrp="1" noChangeArrowheads="1"/>
          </p:cNvSpPr>
          <p:nvPr>
            <p:ph idx="1"/>
          </p:nvPr>
        </p:nvSpPr>
        <p:spPr>
          <a:xfrm>
            <a:off x="500034" y="2133600"/>
            <a:ext cx="8143932" cy="3652854"/>
          </a:xfrm>
        </p:spPr>
        <p:txBody>
          <a:bodyPr/>
          <a:lstStyle/>
          <a:p>
            <a:pPr>
              <a:buFont typeface="Wingdings" pitchFamily="2" charset="2"/>
              <a:buNone/>
            </a:pPr>
            <a:r>
              <a:rPr lang="en-US" sz="2800">
                <a:latin typeface="Comic Sans MS" pitchFamily="66" charset="0"/>
              </a:rPr>
              <a:t>  </a:t>
            </a:r>
            <a:r>
              <a:rPr lang="en-US" sz="3600" b="1">
                <a:latin typeface="Comic Sans MS" pitchFamily="66" charset="0"/>
              </a:rPr>
              <a:t>Revaluation</a:t>
            </a:r>
          </a:p>
          <a:p>
            <a:pPr>
              <a:buFont typeface="Wingdings" pitchFamily="2" charset="2"/>
              <a:buNone/>
            </a:pPr>
            <a:r>
              <a:rPr lang="en-US" sz="3600" b="1">
                <a:latin typeface="Comic Sans MS" pitchFamily="66" charset="0"/>
              </a:rPr>
              <a:t> Price deflation</a:t>
            </a:r>
          </a:p>
          <a:p>
            <a:pPr>
              <a:buFont typeface="Wingdings" pitchFamily="2" charset="2"/>
              <a:buNone/>
            </a:pPr>
            <a:r>
              <a:rPr lang="en-US" sz="3600" b="1">
                <a:latin typeface="Comic Sans MS" pitchFamily="66" charset="0"/>
              </a:rPr>
              <a:t> Volume extrapolation</a:t>
            </a:r>
            <a:endParaRPr lang="en-US" sz="2800" b="1">
              <a:latin typeface="Comic Sans MS" pitchFamily="66" charset="0"/>
            </a:endParaRPr>
          </a:p>
        </p:txBody>
      </p:sp>
      <p:sp>
        <p:nvSpPr>
          <p:cNvPr id="5" name="Slide Number Placeholder 5"/>
          <p:cNvSpPr>
            <a:spLocks noGrp="1"/>
          </p:cNvSpPr>
          <p:nvPr>
            <p:ph type="sldNum" sz="quarter" idx="12"/>
          </p:nvPr>
        </p:nvSpPr>
        <p:spPr/>
        <p:txBody>
          <a:bodyPr/>
          <a:lstStyle/>
          <a:p>
            <a:fld id="{87214750-D91A-4A13-AED1-D3F41162B8E0}" type="slidenum">
              <a:rPr lang="en-US"/>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714348" y="357166"/>
            <a:ext cx="7772400" cy="1143000"/>
          </a:xfrm>
        </p:spPr>
        <p:txBody>
          <a:bodyPr/>
          <a:lstStyle/>
          <a:p>
            <a:pPr algn="l"/>
            <a:r>
              <a:rPr lang="en-US" dirty="0">
                <a:latin typeface="Comic Sans MS" pitchFamily="66" charset="0"/>
              </a:rPr>
              <a:t>Data for estimation</a:t>
            </a:r>
          </a:p>
        </p:txBody>
      </p:sp>
      <p:sp>
        <p:nvSpPr>
          <p:cNvPr id="31749" name="Rectangle 5"/>
          <p:cNvSpPr>
            <a:spLocks noGrp="1" noChangeArrowheads="1"/>
          </p:cNvSpPr>
          <p:nvPr>
            <p:ph idx="1"/>
          </p:nvPr>
        </p:nvSpPr>
        <p:spPr>
          <a:xfrm>
            <a:off x="609600" y="1828800"/>
            <a:ext cx="8177242" cy="4648200"/>
          </a:xfrm>
        </p:spPr>
        <p:txBody>
          <a:bodyPr/>
          <a:lstStyle/>
          <a:p>
            <a:pPr>
              <a:lnSpc>
                <a:spcPct val="90000"/>
              </a:lnSpc>
              <a:buFont typeface="Wingdings" pitchFamily="2" charset="2"/>
              <a:buNone/>
            </a:pPr>
            <a:r>
              <a:rPr lang="en-US" dirty="0">
                <a:solidFill>
                  <a:srgbClr val="0000CC"/>
                </a:solidFill>
                <a:latin typeface="Comic Sans MS" pitchFamily="66" charset="0"/>
              </a:rPr>
              <a:t>Value data  </a:t>
            </a:r>
          </a:p>
          <a:p>
            <a:pPr>
              <a:lnSpc>
                <a:spcPct val="90000"/>
              </a:lnSpc>
              <a:buFont typeface="Wingdings" pitchFamily="2" charset="2"/>
              <a:buNone/>
            </a:pPr>
            <a:r>
              <a:rPr lang="en-US" dirty="0">
                <a:latin typeface="Comic Sans MS" pitchFamily="66" charset="0"/>
              </a:rPr>
              <a:t>	- gross receipts, sales, value of export, value of imports, etc..</a:t>
            </a:r>
          </a:p>
          <a:p>
            <a:pPr>
              <a:lnSpc>
                <a:spcPct val="90000"/>
              </a:lnSpc>
              <a:buFont typeface="Wingdings" pitchFamily="2" charset="2"/>
              <a:buNone/>
            </a:pPr>
            <a:r>
              <a:rPr lang="en-US" dirty="0">
                <a:solidFill>
                  <a:srgbClr val="0000CC"/>
                </a:solidFill>
                <a:latin typeface="Comic Sans MS" pitchFamily="66" charset="0"/>
              </a:rPr>
              <a:t>Price data</a:t>
            </a:r>
          </a:p>
          <a:p>
            <a:pPr>
              <a:lnSpc>
                <a:spcPct val="90000"/>
              </a:lnSpc>
              <a:buFont typeface="Wingdings" pitchFamily="2" charset="2"/>
              <a:buNone/>
            </a:pPr>
            <a:r>
              <a:rPr lang="en-US" dirty="0">
                <a:latin typeface="Comic Sans MS" pitchFamily="66" charset="0"/>
              </a:rPr>
              <a:t>	- unit value of export or import, consumer price index, tuition fees, etc...</a:t>
            </a:r>
          </a:p>
          <a:p>
            <a:pPr>
              <a:lnSpc>
                <a:spcPct val="90000"/>
              </a:lnSpc>
              <a:buFont typeface="Wingdings" pitchFamily="2" charset="2"/>
              <a:buNone/>
            </a:pPr>
            <a:r>
              <a:rPr lang="en-US" dirty="0">
                <a:solidFill>
                  <a:srgbClr val="0000CC"/>
                </a:solidFill>
                <a:latin typeface="Comic Sans MS" pitchFamily="66" charset="0"/>
              </a:rPr>
              <a:t>Volume data</a:t>
            </a:r>
            <a:r>
              <a:rPr lang="en-US" dirty="0">
                <a:latin typeface="Comic Sans MS" pitchFamily="66" charset="0"/>
              </a:rPr>
              <a:t> </a:t>
            </a:r>
          </a:p>
          <a:p>
            <a:pPr>
              <a:lnSpc>
                <a:spcPct val="90000"/>
              </a:lnSpc>
              <a:buFont typeface="Wingdings" pitchFamily="2" charset="2"/>
              <a:buNone/>
            </a:pPr>
            <a:r>
              <a:rPr lang="en-US" dirty="0">
                <a:latin typeface="Comic Sans MS" pitchFamily="66" charset="0"/>
              </a:rPr>
              <a:t>	- fish catch, tourist, hotel guest nights, enrollment, quantity of imports, etc..</a:t>
            </a:r>
          </a:p>
          <a:p>
            <a:pPr>
              <a:lnSpc>
                <a:spcPct val="90000"/>
              </a:lnSpc>
              <a:buFont typeface="Wingdings" pitchFamily="2" charset="2"/>
              <a:buNone/>
            </a:pPr>
            <a:endParaRPr lang="en-US" dirty="0">
              <a:latin typeface="Comic Sans MS" pitchFamily="66" charset="0"/>
            </a:endParaRPr>
          </a:p>
        </p:txBody>
      </p:sp>
      <p:sp>
        <p:nvSpPr>
          <p:cNvPr id="5" name="Slide Number Placeholder 5"/>
          <p:cNvSpPr>
            <a:spLocks noGrp="1"/>
          </p:cNvSpPr>
          <p:nvPr>
            <p:ph type="sldNum" sz="quarter" idx="12"/>
          </p:nvPr>
        </p:nvSpPr>
        <p:spPr/>
        <p:txBody>
          <a:bodyPr/>
          <a:lstStyle/>
          <a:p>
            <a:fld id="{36FCF5EE-3067-43AE-9408-7471E4D888BD}" type="slidenum">
              <a:rPr lang="en-US"/>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533400"/>
            <a:ext cx="7772400" cy="1143000"/>
          </a:xfrm>
        </p:spPr>
        <p:txBody>
          <a:bodyPr/>
          <a:lstStyle/>
          <a:p>
            <a:r>
              <a:rPr lang="en-US">
                <a:latin typeface="Comic Sans MS" pitchFamily="66" charset="0"/>
              </a:rPr>
              <a:t>Types of Price Indices</a:t>
            </a:r>
          </a:p>
        </p:txBody>
      </p:sp>
      <p:sp>
        <p:nvSpPr>
          <p:cNvPr id="32771" name="Rectangle 3"/>
          <p:cNvSpPr>
            <a:spLocks noGrp="1" noChangeArrowheads="1"/>
          </p:cNvSpPr>
          <p:nvPr>
            <p:ph idx="1"/>
          </p:nvPr>
        </p:nvSpPr>
        <p:spPr>
          <a:xfrm>
            <a:off x="609600" y="2209800"/>
            <a:ext cx="8305800" cy="4648200"/>
          </a:xfrm>
        </p:spPr>
        <p:txBody>
          <a:bodyPr/>
          <a:lstStyle/>
          <a:p>
            <a:r>
              <a:rPr lang="en-US">
                <a:latin typeface="Comic Sans MS" pitchFamily="66" charset="0"/>
                <a:sym typeface="Symbol" pitchFamily="18" charset="2"/>
              </a:rPr>
              <a:t> Price indices of </a:t>
            </a:r>
            <a:r>
              <a:rPr lang="en-US" b="1" i="1">
                <a:latin typeface="Comic Sans MS" pitchFamily="66" charset="0"/>
                <a:sym typeface="Symbol" pitchFamily="18" charset="2"/>
              </a:rPr>
              <a:t>output of the industry</a:t>
            </a:r>
            <a:r>
              <a:rPr lang="en-US">
                <a:latin typeface="Comic Sans MS" pitchFamily="66" charset="0"/>
                <a:sym typeface="Symbol" pitchFamily="18" charset="2"/>
              </a:rPr>
              <a:t> </a:t>
            </a:r>
          </a:p>
          <a:p>
            <a:r>
              <a:rPr lang="en-US">
                <a:latin typeface="Comic Sans MS" pitchFamily="66" charset="0"/>
                <a:sym typeface="Symbol" pitchFamily="18" charset="2"/>
              </a:rPr>
              <a:t> Price indices of </a:t>
            </a:r>
            <a:r>
              <a:rPr lang="en-US" b="1" i="1">
                <a:latin typeface="Comic Sans MS" pitchFamily="66" charset="0"/>
                <a:sym typeface="Symbol" pitchFamily="18" charset="2"/>
              </a:rPr>
              <a:t>output of similar industry</a:t>
            </a:r>
            <a:endParaRPr lang="en-US">
              <a:latin typeface="Comic Sans MS" pitchFamily="66" charset="0"/>
              <a:sym typeface="Symbol" pitchFamily="18" charset="2"/>
            </a:endParaRPr>
          </a:p>
          <a:p>
            <a:r>
              <a:rPr lang="en-US">
                <a:latin typeface="Comic Sans MS" pitchFamily="66" charset="0"/>
                <a:sym typeface="Symbol" pitchFamily="18" charset="2"/>
              </a:rPr>
              <a:t> Price indices of </a:t>
            </a:r>
            <a:r>
              <a:rPr lang="en-US" b="1" i="1">
                <a:latin typeface="Comic Sans MS" pitchFamily="66" charset="0"/>
                <a:sym typeface="Symbol" pitchFamily="18" charset="2"/>
              </a:rPr>
              <a:t>all or major intermediate consumption goods and services</a:t>
            </a:r>
            <a:endParaRPr lang="en-US">
              <a:latin typeface="Comic Sans MS" pitchFamily="66" charset="0"/>
              <a:sym typeface="Symbol" pitchFamily="18" charset="2"/>
            </a:endParaRPr>
          </a:p>
          <a:p>
            <a:r>
              <a:rPr lang="en-US">
                <a:latin typeface="Comic Sans MS" pitchFamily="66" charset="0"/>
                <a:sym typeface="Symbol" pitchFamily="18" charset="2"/>
              </a:rPr>
              <a:t> Price indices of </a:t>
            </a:r>
            <a:r>
              <a:rPr lang="en-US" b="1" i="1">
                <a:latin typeface="Comic Sans MS" pitchFamily="66" charset="0"/>
                <a:sym typeface="Symbol" pitchFamily="18" charset="2"/>
              </a:rPr>
              <a:t>component of value added</a:t>
            </a:r>
            <a:endParaRPr lang="en-US">
              <a:latin typeface="Comic Sans MS" pitchFamily="66" charset="0"/>
              <a:sym typeface="Symbol" pitchFamily="18" charset="2"/>
            </a:endParaRPr>
          </a:p>
          <a:p>
            <a:endParaRPr lang="en-US">
              <a:latin typeface="Comic Sans MS" pitchFamily="66" charset="0"/>
              <a:sym typeface="Symbol" pitchFamily="18" charset="2"/>
            </a:endParaRPr>
          </a:p>
        </p:txBody>
      </p:sp>
      <p:sp>
        <p:nvSpPr>
          <p:cNvPr id="5" name="Slide Number Placeholder 5"/>
          <p:cNvSpPr>
            <a:spLocks noGrp="1"/>
          </p:cNvSpPr>
          <p:nvPr>
            <p:ph type="sldNum" sz="quarter" idx="12"/>
          </p:nvPr>
        </p:nvSpPr>
        <p:spPr/>
        <p:txBody>
          <a:bodyPr/>
          <a:lstStyle/>
          <a:p>
            <a:fld id="{A4276053-8AE3-4D3D-97DD-C6E95C4FC5A6}" type="slidenum">
              <a:rPr lang="en-US"/>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685800" y="533400"/>
            <a:ext cx="7772400" cy="1143000"/>
          </a:xfrm>
        </p:spPr>
        <p:txBody>
          <a:bodyPr/>
          <a:lstStyle/>
          <a:p>
            <a:r>
              <a:rPr lang="en-US">
                <a:latin typeface="Comic Sans MS" pitchFamily="66" charset="0"/>
              </a:rPr>
              <a:t>Types of Price Indices</a:t>
            </a:r>
          </a:p>
        </p:txBody>
      </p:sp>
      <p:sp>
        <p:nvSpPr>
          <p:cNvPr id="70659" name="Rectangle 3"/>
          <p:cNvSpPr>
            <a:spLocks noGrp="1" noChangeArrowheads="1"/>
          </p:cNvSpPr>
          <p:nvPr>
            <p:ph idx="1"/>
          </p:nvPr>
        </p:nvSpPr>
        <p:spPr>
          <a:xfrm>
            <a:off x="762000" y="2209800"/>
            <a:ext cx="7924800" cy="4495800"/>
          </a:xfrm>
        </p:spPr>
        <p:txBody>
          <a:bodyPr/>
          <a:lstStyle/>
          <a:p>
            <a:r>
              <a:rPr lang="en-US">
                <a:latin typeface="Comic Sans MS" pitchFamily="66" charset="0"/>
                <a:sym typeface="Symbol" pitchFamily="18" charset="2"/>
              </a:rPr>
              <a:t>Price indices of </a:t>
            </a:r>
            <a:r>
              <a:rPr lang="en-US" b="1" i="1">
                <a:latin typeface="Comic Sans MS" pitchFamily="66" charset="0"/>
                <a:sym typeface="Symbol" pitchFamily="18" charset="2"/>
              </a:rPr>
              <a:t>same commodity groups from CPI, WPI or other existing indices</a:t>
            </a:r>
            <a:r>
              <a:rPr lang="en-US">
                <a:latin typeface="Comic Sans MS" pitchFamily="66" charset="0"/>
                <a:sym typeface="Symbol" pitchFamily="18" charset="2"/>
              </a:rPr>
              <a:t> (although not very appropriate because these are generally Laspeyre’s type)</a:t>
            </a:r>
          </a:p>
          <a:p>
            <a:r>
              <a:rPr lang="en-US">
                <a:latin typeface="Comic Sans MS" pitchFamily="66" charset="0"/>
                <a:sym typeface="Symbol" pitchFamily="18" charset="2"/>
              </a:rPr>
              <a:t>General price index</a:t>
            </a:r>
          </a:p>
          <a:p>
            <a:r>
              <a:rPr lang="en-US">
                <a:latin typeface="Comic Sans MS" pitchFamily="66" charset="0"/>
                <a:sym typeface="Symbol" pitchFamily="18" charset="2"/>
              </a:rPr>
              <a:t>GDP deflators ( GDP at current /GDP at constant </a:t>
            </a:r>
          </a:p>
        </p:txBody>
      </p:sp>
      <p:sp>
        <p:nvSpPr>
          <p:cNvPr id="5" name="Slide Number Placeholder 5"/>
          <p:cNvSpPr>
            <a:spLocks noGrp="1"/>
          </p:cNvSpPr>
          <p:nvPr>
            <p:ph type="sldNum" sz="quarter" idx="12"/>
          </p:nvPr>
        </p:nvSpPr>
        <p:spPr/>
        <p:txBody>
          <a:bodyPr/>
          <a:lstStyle/>
          <a:p>
            <a:fld id="{13F06785-5BA5-4552-8258-CA0692743984}" type="slidenum">
              <a:rPr lang="en-US"/>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normAutofit fontScale="90000"/>
          </a:bodyPr>
          <a:lstStyle/>
          <a:p>
            <a:r>
              <a:rPr lang="en-US">
                <a:latin typeface="Comic Sans MS" pitchFamily="66" charset="0"/>
              </a:rPr>
              <a:t>Assumption in Deflation of Value Added</a:t>
            </a:r>
          </a:p>
        </p:txBody>
      </p:sp>
      <p:sp>
        <p:nvSpPr>
          <p:cNvPr id="57347" name="Rectangle 3"/>
          <p:cNvSpPr>
            <a:spLocks noGrp="1" noChangeArrowheads="1"/>
          </p:cNvSpPr>
          <p:nvPr>
            <p:ph idx="1"/>
          </p:nvPr>
        </p:nvSpPr>
        <p:spPr>
          <a:xfrm>
            <a:off x="609600" y="1600200"/>
            <a:ext cx="7924800" cy="4495800"/>
          </a:xfrm>
        </p:spPr>
        <p:txBody>
          <a:bodyPr/>
          <a:lstStyle/>
          <a:p>
            <a:pPr>
              <a:buFont typeface="Wingdings" pitchFamily="2" charset="2"/>
              <a:buNone/>
            </a:pPr>
            <a:endParaRPr lang="en-US" b="1">
              <a:latin typeface="Comic Sans MS" pitchFamily="66" charset="0"/>
              <a:sym typeface="Symbol" pitchFamily="18" charset="2"/>
            </a:endParaRPr>
          </a:p>
          <a:p>
            <a:pPr>
              <a:buFont typeface="Wingdings" pitchFamily="2" charset="2"/>
              <a:buNone/>
            </a:pPr>
            <a:r>
              <a:rPr lang="en-US" b="1">
                <a:latin typeface="Comic Sans MS" pitchFamily="66" charset="0"/>
                <a:sym typeface="Symbol" pitchFamily="18" charset="2"/>
              </a:rPr>
              <a:t>Single indicator- ( single deflator)</a:t>
            </a:r>
          </a:p>
          <a:p>
            <a:pPr>
              <a:buFont typeface="Wingdings" pitchFamily="2" charset="2"/>
              <a:buNone/>
            </a:pPr>
            <a:r>
              <a:rPr lang="en-US">
                <a:latin typeface="Comic Sans MS" pitchFamily="66" charset="0"/>
                <a:sym typeface="Symbol" pitchFamily="18" charset="2"/>
              </a:rPr>
              <a:t>	1. No change in production technology</a:t>
            </a:r>
          </a:p>
          <a:p>
            <a:pPr>
              <a:buFont typeface="Wingdings" pitchFamily="2" charset="2"/>
              <a:buNone/>
            </a:pPr>
            <a:r>
              <a:rPr lang="en-US">
                <a:latin typeface="Comic Sans MS" pitchFamily="66" charset="0"/>
                <a:sym typeface="Symbol" pitchFamily="18" charset="2"/>
              </a:rPr>
              <a:t>	2.  Where Laspeyres type of price indices are used, composition of industry production remain the same as base year</a:t>
            </a:r>
          </a:p>
          <a:p>
            <a:pPr>
              <a:buFont typeface="Wingdings" pitchFamily="2" charset="2"/>
              <a:buNone/>
            </a:pPr>
            <a:r>
              <a:rPr lang="en-US">
                <a:latin typeface="Comic Sans MS" pitchFamily="66" charset="0"/>
                <a:sym typeface="Symbol" pitchFamily="18" charset="2"/>
              </a:rPr>
              <a:t>	 </a:t>
            </a:r>
            <a:endParaRPr lang="en-US" sz="2800" b="1">
              <a:latin typeface="Comic Sans MS" pitchFamily="66" charset="0"/>
              <a:sym typeface="Symbol" pitchFamily="18" charset="2"/>
            </a:endParaRPr>
          </a:p>
        </p:txBody>
      </p:sp>
      <p:sp>
        <p:nvSpPr>
          <p:cNvPr id="5" name="Slide Number Placeholder 5"/>
          <p:cNvSpPr>
            <a:spLocks noGrp="1"/>
          </p:cNvSpPr>
          <p:nvPr>
            <p:ph type="sldNum" sz="quarter" idx="12"/>
          </p:nvPr>
        </p:nvSpPr>
        <p:spPr/>
        <p:txBody>
          <a:bodyPr/>
          <a:lstStyle/>
          <a:p>
            <a:fld id="{46D2EC29-80F9-4874-9A61-E844F0FDD980}" type="slidenum">
              <a:rPr lang="en-US"/>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4"/>
          <p:cNvSpPr>
            <a:spLocks noGrp="1" noChangeArrowheads="1"/>
          </p:cNvSpPr>
          <p:nvPr>
            <p:ph type="title"/>
          </p:nvPr>
        </p:nvSpPr>
        <p:spPr>
          <a:xfrm>
            <a:off x="685800" y="285728"/>
            <a:ext cx="7848600" cy="1214446"/>
          </a:xfrm>
        </p:spPr>
        <p:txBody>
          <a:bodyPr>
            <a:normAutofit fontScale="90000"/>
          </a:bodyPr>
          <a:lstStyle/>
          <a:p>
            <a:r>
              <a:rPr lang="en-US" dirty="0">
                <a:latin typeface="Comic Sans MS" pitchFamily="66" charset="0"/>
              </a:rPr>
              <a:t/>
            </a:r>
            <a:br>
              <a:rPr lang="en-US" dirty="0">
                <a:latin typeface="Comic Sans MS" pitchFamily="66" charset="0"/>
              </a:rPr>
            </a:br>
            <a:r>
              <a:rPr lang="en-US" dirty="0" smtClean="0">
                <a:latin typeface="Comic Sans MS" pitchFamily="66" charset="0"/>
              </a:rPr>
              <a:t> Assumption in Deflation of Value Added </a:t>
            </a:r>
            <a:r>
              <a:rPr lang="en-US" dirty="0">
                <a:latin typeface="Comic Sans MS" pitchFamily="66" charset="0"/>
              </a:rPr>
              <a:t/>
            </a:r>
            <a:br>
              <a:rPr lang="en-US" dirty="0">
                <a:latin typeface="Comic Sans MS" pitchFamily="66" charset="0"/>
              </a:rPr>
            </a:br>
            <a:endParaRPr lang="en-US" dirty="0">
              <a:latin typeface="Comic Sans MS" pitchFamily="66" charset="0"/>
            </a:endParaRPr>
          </a:p>
        </p:txBody>
      </p:sp>
      <p:sp>
        <p:nvSpPr>
          <p:cNvPr id="58371" name="Rectangle 3"/>
          <p:cNvSpPr>
            <a:spLocks noGrp="1" noChangeArrowheads="1"/>
          </p:cNvSpPr>
          <p:nvPr>
            <p:ph idx="1"/>
          </p:nvPr>
        </p:nvSpPr>
        <p:spPr>
          <a:xfrm>
            <a:off x="609600" y="1905000"/>
            <a:ext cx="7924800" cy="4495800"/>
          </a:xfrm>
        </p:spPr>
        <p:txBody>
          <a:bodyPr/>
          <a:lstStyle/>
          <a:p>
            <a:pPr marL="609600" indent="-609600">
              <a:lnSpc>
                <a:spcPct val="90000"/>
              </a:lnSpc>
              <a:buFont typeface="Wingdings" pitchFamily="2" charset="2"/>
              <a:buNone/>
            </a:pPr>
            <a:endParaRPr lang="en-US" sz="2800" b="1">
              <a:latin typeface="Comic Sans MS" pitchFamily="66" charset="0"/>
              <a:sym typeface="Symbol" pitchFamily="18" charset="2"/>
            </a:endParaRPr>
          </a:p>
          <a:p>
            <a:pPr marL="609600" indent="-609600">
              <a:lnSpc>
                <a:spcPct val="90000"/>
              </a:lnSpc>
              <a:buFont typeface="Wingdings" pitchFamily="2" charset="2"/>
              <a:buNone/>
            </a:pPr>
            <a:r>
              <a:rPr lang="en-US" sz="2800" b="1">
                <a:latin typeface="Comic Sans MS" pitchFamily="66" charset="0"/>
                <a:sym typeface="Symbol" pitchFamily="18" charset="2"/>
              </a:rPr>
              <a:t>3.  Same rate of change in prices of output  and intermediate consumption</a:t>
            </a:r>
          </a:p>
          <a:p>
            <a:pPr marL="609600" indent="-609600">
              <a:lnSpc>
                <a:spcPct val="90000"/>
              </a:lnSpc>
              <a:buFontTx/>
              <a:buNone/>
            </a:pPr>
            <a:r>
              <a:rPr lang="en-US" sz="2800" b="1">
                <a:latin typeface="Comic Sans MS" pitchFamily="66" charset="0"/>
                <a:sym typeface="Symbol" pitchFamily="18" charset="2"/>
              </a:rPr>
              <a:t>4.   When CPI, WPI or other price indices on final demand are used for deflation, rate of change in trade mark up, product taxes and transport prices is assumed to be the same as producers price.</a:t>
            </a:r>
          </a:p>
          <a:p>
            <a:pPr marL="609600" indent="-609600">
              <a:lnSpc>
                <a:spcPct val="90000"/>
              </a:lnSpc>
              <a:buFont typeface="Wingdings" pitchFamily="2" charset="2"/>
              <a:buNone/>
            </a:pPr>
            <a:r>
              <a:rPr lang="en-US" sz="2800" b="1">
                <a:latin typeface="Comic Sans MS" pitchFamily="66" charset="0"/>
                <a:sym typeface="Symbol" pitchFamily="18" charset="2"/>
              </a:rPr>
              <a:t>	 </a:t>
            </a:r>
          </a:p>
        </p:txBody>
      </p:sp>
      <p:sp>
        <p:nvSpPr>
          <p:cNvPr id="5" name="Slide Number Placeholder 5"/>
          <p:cNvSpPr>
            <a:spLocks noGrp="1"/>
          </p:cNvSpPr>
          <p:nvPr>
            <p:ph type="sldNum" sz="quarter" idx="12"/>
          </p:nvPr>
        </p:nvSpPr>
        <p:spPr/>
        <p:txBody>
          <a:bodyPr/>
          <a:lstStyle/>
          <a:p>
            <a:fld id="{801B4C77-DB42-4545-8EA3-B7C60FA3C146}" type="slidenum">
              <a:rPr lang="en-US"/>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l"/>
            <a:r>
              <a:rPr lang="en-US">
                <a:latin typeface="Comic Sans MS" pitchFamily="66" charset="0"/>
              </a:rPr>
              <a:t>How to distinguish the two</a:t>
            </a:r>
          </a:p>
        </p:txBody>
      </p:sp>
      <p:sp>
        <p:nvSpPr>
          <p:cNvPr id="5123" name="Rectangle 3"/>
          <p:cNvSpPr>
            <a:spLocks noGrp="1" noChangeArrowheads="1"/>
          </p:cNvSpPr>
          <p:nvPr>
            <p:ph idx="1"/>
          </p:nvPr>
        </p:nvSpPr>
        <p:spPr/>
        <p:txBody>
          <a:bodyPr/>
          <a:lstStyle/>
          <a:p>
            <a:pPr>
              <a:lnSpc>
                <a:spcPct val="90000"/>
              </a:lnSpc>
            </a:pPr>
            <a:r>
              <a:rPr lang="en-US" sz="3600" dirty="0">
                <a:solidFill>
                  <a:srgbClr val="0000CC"/>
                </a:solidFill>
                <a:latin typeface="Comic Sans MS" pitchFamily="66" charset="0"/>
              </a:rPr>
              <a:t>GDP at current price</a:t>
            </a:r>
            <a:r>
              <a:rPr lang="en-US" sz="3600" dirty="0">
                <a:latin typeface="Comic Sans MS" pitchFamily="66" charset="0"/>
              </a:rPr>
              <a:t>  </a:t>
            </a:r>
            <a:r>
              <a:rPr lang="en-US" sz="3600" dirty="0" smtClean="0">
                <a:latin typeface="Comic Sans MS" pitchFamily="66" charset="0"/>
              </a:rPr>
              <a:t>is represented as</a:t>
            </a:r>
          </a:p>
          <a:p>
            <a:pPr>
              <a:lnSpc>
                <a:spcPct val="90000"/>
              </a:lnSpc>
              <a:buFont typeface="Wingdings" pitchFamily="2" charset="2"/>
              <a:buNone/>
            </a:pPr>
            <a:r>
              <a:rPr lang="en-US" sz="3600" dirty="0" smtClean="0">
                <a:latin typeface="Comic Sans MS" pitchFamily="66" charset="0"/>
              </a:rPr>
              <a:t>	 </a:t>
            </a:r>
            <a:r>
              <a:rPr lang="en-US" sz="3600" b="1" dirty="0" smtClean="0">
                <a:solidFill>
                  <a:srgbClr val="0000CC"/>
                </a:solidFill>
                <a:latin typeface="Comic Sans MS" pitchFamily="66" charset="0"/>
              </a:rPr>
              <a:t>P</a:t>
            </a:r>
            <a:r>
              <a:rPr lang="en-US" sz="3600" b="1" baseline="-25000" dirty="0" smtClean="0">
                <a:solidFill>
                  <a:srgbClr val="0000CC"/>
                </a:solidFill>
                <a:latin typeface="Comic Sans MS" pitchFamily="66" charset="0"/>
              </a:rPr>
              <a:t>t </a:t>
            </a:r>
            <a:r>
              <a:rPr lang="en-US" sz="3600" b="1" dirty="0" smtClean="0">
                <a:solidFill>
                  <a:srgbClr val="0000CC"/>
                </a:solidFill>
                <a:latin typeface="Comic Sans MS" pitchFamily="66" charset="0"/>
              </a:rPr>
              <a:t>Q</a:t>
            </a:r>
            <a:r>
              <a:rPr lang="en-US" sz="3600" b="1" baseline="-25000" dirty="0" smtClean="0">
                <a:solidFill>
                  <a:srgbClr val="0000CC"/>
                </a:solidFill>
                <a:latin typeface="Comic Sans MS" pitchFamily="66" charset="0"/>
              </a:rPr>
              <a:t>t</a:t>
            </a:r>
          </a:p>
          <a:p>
            <a:pPr lvl="1">
              <a:lnSpc>
                <a:spcPct val="90000"/>
              </a:lnSpc>
              <a:buFont typeface="Wingdings" pitchFamily="2" charset="2"/>
              <a:buNone/>
            </a:pPr>
            <a:r>
              <a:rPr lang="en-US" sz="3200" dirty="0">
                <a:latin typeface="Comic Sans MS" pitchFamily="66" charset="0"/>
              </a:rPr>
              <a:t>	P</a:t>
            </a:r>
            <a:r>
              <a:rPr lang="en-US" sz="3200" baseline="-25000" dirty="0">
                <a:latin typeface="Comic Sans MS" pitchFamily="66" charset="0"/>
              </a:rPr>
              <a:t>t </a:t>
            </a:r>
            <a:r>
              <a:rPr lang="en-US" sz="3200" dirty="0">
                <a:latin typeface="Comic Sans MS" pitchFamily="66" charset="0"/>
              </a:rPr>
              <a:t>= price at the period t</a:t>
            </a:r>
            <a:endParaRPr lang="en-US" sz="3200" baseline="-25000" dirty="0">
              <a:latin typeface="Comic Sans MS" pitchFamily="66" charset="0"/>
            </a:endParaRPr>
          </a:p>
          <a:p>
            <a:pPr lvl="1">
              <a:lnSpc>
                <a:spcPct val="90000"/>
              </a:lnSpc>
              <a:buFont typeface="Wingdings" pitchFamily="2" charset="2"/>
              <a:buNone/>
            </a:pPr>
            <a:r>
              <a:rPr lang="en-US" sz="3200" dirty="0">
                <a:latin typeface="Comic Sans MS" pitchFamily="66" charset="0"/>
              </a:rPr>
              <a:t>	Q</a:t>
            </a:r>
            <a:r>
              <a:rPr lang="en-US" sz="3200" baseline="-25000" dirty="0">
                <a:latin typeface="Comic Sans MS" pitchFamily="66" charset="0"/>
              </a:rPr>
              <a:t>t</a:t>
            </a:r>
            <a:r>
              <a:rPr lang="en-US" sz="3200" dirty="0">
                <a:latin typeface="Comic Sans MS" pitchFamily="66" charset="0"/>
              </a:rPr>
              <a:t>= volume or quantity at  period t</a:t>
            </a:r>
          </a:p>
          <a:p>
            <a:pPr lvl="1">
              <a:lnSpc>
                <a:spcPct val="90000"/>
              </a:lnSpc>
              <a:buFont typeface="Wingdings" pitchFamily="2" charset="2"/>
              <a:buNone/>
            </a:pPr>
            <a:r>
              <a:rPr lang="en-US" sz="3200" dirty="0">
                <a:latin typeface="Comic Sans MS" pitchFamily="66" charset="0"/>
              </a:rPr>
              <a:t>    t = reference period of the 				estimates</a:t>
            </a:r>
            <a:endParaRPr lang="en-US" sz="3200" baseline="-25000" dirty="0">
              <a:latin typeface="Comic Sans MS" pitchFamily="66" charset="0"/>
            </a:endParaRPr>
          </a:p>
          <a:p>
            <a:pPr lvl="1">
              <a:lnSpc>
                <a:spcPct val="90000"/>
              </a:lnSpc>
              <a:buFont typeface="Wingdings" pitchFamily="2" charset="2"/>
              <a:buNone/>
            </a:pPr>
            <a:endParaRPr lang="en-US" sz="3200" dirty="0">
              <a:latin typeface="Comic Sans MS" pitchFamily="66" charset="0"/>
            </a:endParaRPr>
          </a:p>
        </p:txBody>
      </p:sp>
      <p:sp>
        <p:nvSpPr>
          <p:cNvPr id="5" name="Slide Number Placeholder 5"/>
          <p:cNvSpPr>
            <a:spLocks noGrp="1"/>
          </p:cNvSpPr>
          <p:nvPr>
            <p:ph type="sldNum" sz="quarter" idx="12"/>
          </p:nvPr>
        </p:nvSpPr>
        <p:spPr/>
        <p:txBody>
          <a:bodyPr/>
          <a:lstStyle/>
          <a:p>
            <a:fld id="{DBC63258-E19C-4B0F-8A08-290EBED8023F}" type="slidenum">
              <a:rPr lang="en-US"/>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algn="l"/>
            <a:r>
              <a:rPr lang="en-US">
                <a:latin typeface="Comic Sans MS" pitchFamily="66" charset="0"/>
              </a:rPr>
              <a:t>Types of Volume Indicators</a:t>
            </a:r>
          </a:p>
        </p:txBody>
      </p:sp>
      <p:sp>
        <p:nvSpPr>
          <p:cNvPr id="61443" name="Rectangle 3"/>
          <p:cNvSpPr>
            <a:spLocks noGrp="1" noChangeArrowheads="1"/>
          </p:cNvSpPr>
          <p:nvPr>
            <p:ph idx="1"/>
          </p:nvPr>
        </p:nvSpPr>
        <p:spPr/>
        <p:txBody>
          <a:bodyPr/>
          <a:lstStyle/>
          <a:p>
            <a:pPr>
              <a:lnSpc>
                <a:spcPct val="90000"/>
              </a:lnSpc>
            </a:pPr>
            <a:r>
              <a:rPr lang="en-US">
                <a:latin typeface="Comic Sans MS" pitchFamily="66" charset="0"/>
              </a:rPr>
              <a:t>Volume index of output of industry</a:t>
            </a:r>
          </a:p>
          <a:p>
            <a:pPr>
              <a:lnSpc>
                <a:spcPct val="90000"/>
              </a:lnSpc>
              <a:buFont typeface="Wingdings" pitchFamily="2" charset="2"/>
              <a:buNone/>
            </a:pPr>
            <a:r>
              <a:rPr lang="en-US">
                <a:latin typeface="Comic Sans MS" pitchFamily="66" charset="0"/>
              </a:rPr>
              <a:t>  ( production index)</a:t>
            </a:r>
          </a:p>
          <a:p>
            <a:pPr>
              <a:lnSpc>
                <a:spcPct val="90000"/>
              </a:lnSpc>
            </a:pPr>
            <a:r>
              <a:rPr lang="en-US">
                <a:latin typeface="Comic Sans MS" pitchFamily="66" charset="0"/>
              </a:rPr>
              <a:t>Volume index of factor of production</a:t>
            </a:r>
          </a:p>
          <a:p>
            <a:pPr>
              <a:lnSpc>
                <a:spcPct val="90000"/>
              </a:lnSpc>
              <a:buFont typeface="Wingdings" pitchFamily="2" charset="2"/>
              <a:buNone/>
            </a:pPr>
            <a:r>
              <a:rPr lang="en-US">
                <a:latin typeface="Comic Sans MS" pitchFamily="66" charset="0"/>
              </a:rPr>
              <a:t>  (employment,vehicles, etc. )</a:t>
            </a:r>
          </a:p>
          <a:p>
            <a:pPr>
              <a:lnSpc>
                <a:spcPct val="90000"/>
              </a:lnSpc>
            </a:pPr>
            <a:r>
              <a:rPr lang="en-US">
                <a:latin typeface="Comic Sans MS" pitchFamily="66" charset="0"/>
              </a:rPr>
              <a:t>Volume index of use of goods and services ( exports, tourist arrivals, etc..)</a:t>
            </a:r>
          </a:p>
        </p:txBody>
      </p:sp>
      <p:sp>
        <p:nvSpPr>
          <p:cNvPr id="5" name="Slide Number Placeholder 5"/>
          <p:cNvSpPr>
            <a:spLocks noGrp="1"/>
          </p:cNvSpPr>
          <p:nvPr>
            <p:ph type="sldNum" sz="quarter" idx="12"/>
          </p:nvPr>
        </p:nvSpPr>
        <p:spPr/>
        <p:txBody>
          <a:bodyPr/>
          <a:lstStyle/>
          <a:p>
            <a:fld id="{22A82939-F551-412D-9E98-1031A3F91699}" type="slidenum">
              <a:rPr lang="en-US"/>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normAutofit fontScale="90000"/>
          </a:bodyPr>
          <a:lstStyle/>
          <a:p>
            <a:pPr algn="l"/>
            <a:r>
              <a:rPr lang="en-US" sz="4000">
                <a:latin typeface="Comic Sans MS" pitchFamily="66" charset="0"/>
              </a:rPr>
              <a:t>Assumption in Extrapolation of Value Added</a:t>
            </a:r>
          </a:p>
        </p:txBody>
      </p:sp>
      <p:sp>
        <p:nvSpPr>
          <p:cNvPr id="62467" name="Rectangle 3"/>
          <p:cNvSpPr>
            <a:spLocks noGrp="1" noChangeArrowheads="1"/>
          </p:cNvSpPr>
          <p:nvPr>
            <p:ph idx="1"/>
          </p:nvPr>
        </p:nvSpPr>
        <p:spPr>
          <a:xfrm>
            <a:off x="609600" y="1828800"/>
            <a:ext cx="7924800" cy="4495800"/>
          </a:xfrm>
        </p:spPr>
        <p:txBody>
          <a:bodyPr/>
          <a:lstStyle/>
          <a:p>
            <a:pPr>
              <a:buFont typeface="Wingdings" pitchFamily="2" charset="2"/>
              <a:buNone/>
            </a:pPr>
            <a:endParaRPr lang="en-US">
              <a:latin typeface="Comic Sans MS" pitchFamily="66" charset="0"/>
              <a:sym typeface="Symbol" pitchFamily="18" charset="2"/>
            </a:endParaRPr>
          </a:p>
          <a:p>
            <a:pPr>
              <a:buFont typeface="Wingdings" pitchFamily="2" charset="2"/>
              <a:buNone/>
            </a:pPr>
            <a:r>
              <a:rPr lang="en-US">
                <a:latin typeface="Comic Sans MS" pitchFamily="66" charset="0"/>
                <a:sym typeface="Symbol" pitchFamily="18" charset="2"/>
              </a:rPr>
              <a:t>	1. No change in production technology</a:t>
            </a:r>
          </a:p>
          <a:p>
            <a:pPr>
              <a:buFont typeface="Wingdings" pitchFamily="2" charset="2"/>
              <a:buNone/>
            </a:pPr>
            <a:r>
              <a:rPr lang="en-US">
                <a:latin typeface="Comic Sans MS" pitchFamily="66" charset="0"/>
                <a:sym typeface="Symbol" pitchFamily="18" charset="2"/>
              </a:rPr>
              <a:t>	2. No change in composition of goods 			and services</a:t>
            </a:r>
          </a:p>
          <a:p>
            <a:pPr>
              <a:buFont typeface="Wingdings" pitchFamily="2" charset="2"/>
              <a:buNone/>
            </a:pPr>
            <a:r>
              <a:rPr lang="en-US">
                <a:latin typeface="Comic Sans MS" pitchFamily="66" charset="0"/>
                <a:sym typeface="Symbol" pitchFamily="18" charset="2"/>
              </a:rPr>
              <a:t>    3. Indicator used  is approximate</a:t>
            </a:r>
          </a:p>
          <a:p>
            <a:pPr>
              <a:buFont typeface="Wingdings" pitchFamily="2" charset="2"/>
              <a:buNone/>
            </a:pPr>
            <a:r>
              <a:rPr lang="en-US">
                <a:latin typeface="Comic Sans MS" pitchFamily="66" charset="0"/>
                <a:sym typeface="Symbol" pitchFamily="18" charset="2"/>
              </a:rPr>
              <a:t> 		measure of volume of goods and</a:t>
            </a:r>
          </a:p>
          <a:p>
            <a:pPr>
              <a:buFont typeface="Wingdings" pitchFamily="2" charset="2"/>
              <a:buNone/>
            </a:pPr>
            <a:r>
              <a:rPr lang="en-US">
                <a:latin typeface="Comic Sans MS" pitchFamily="66" charset="0"/>
                <a:sym typeface="Symbol" pitchFamily="18" charset="2"/>
              </a:rPr>
              <a:t>		services		</a:t>
            </a:r>
            <a:endParaRPr lang="en-US" sz="2800" b="1">
              <a:latin typeface="Comic Sans MS" pitchFamily="66" charset="0"/>
              <a:sym typeface="Symbol" pitchFamily="18" charset="2"/>
            </a:endParaRPr>
          </a:p>
        </p:txBody>
      </p:sp>
      <p:sp>
        <p:nvSpPr>
          <p:cNvPr id="5" name="Slide Number Placeholder 5"/>
          <p:cNvSpPr>
            <a:spLocks noGrp="1"/>
          </p:cNvSpPr>
          <p:nvPr>
            <p:ph type="sldNum" sz="quarter" idx="12"/>
          </p:nvPr>
        </p:nvSpPr>
        <p:spPr/>
        <p:txBody>
          <a:bodyPr/>
          <a:lstStyle/>
          <a:p>
            <a:fld id="{9923F0C1-21F1-48AA-98BC-91063D4CE569}" type="slidenum">
              <a:rPr lang="en-US"/>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normAutofit fontScale="90000"/>
          </a:bodyPr>
          <a:lstStyle/>
          <a:p>
            <a:r>
              <a:rPr lang="en-US">
                <a:latin typeface="Comic Sans MS" pitchFamily="66" charset="0"/>
              </a:rPr>
              <a:t>Base Period for Volume Measure</a:t>
            </a:r>
          </a:p>
        </p:txBody>
      </p:sp>
      <p:sp>
        <p:nvSpPr>
          <p:cNvPr id="63491" name="Rectangle 3"/>
          <p:cNvSpPr>
            <a:spLocks noGrp="1" noChangeArrowheads="1"/>
          </p:cNvSpPr>
          <p:nvPr>
            <p:ph idx="1"/>
          </p:nvPr>
        </p:nvSpPr>
        <p:spPr/>
        <p:txBody>
          <a:bodyPr/>
          <a:lstStyle/>
          <a:p>
            <a:pPr>
              <a:buFont typeface="Wingdings" pitchFamily="2" charset="2"/>
              <a:buNone/>
            </a:pPr>
            <a:r>
              <a:rPr lang="en-US">
                <a:latin typeface="Comic Sans MS" pitchFamily="66" charset="0"/>
              </a:rPr>
              <a:t>	1. Fixed based -  </a:t>
            </a:r>
            <a:r>
              <a:rPr lang="en-US">
                <a:latin typeface="Comic Sans MS" pitchFamily="66" charset="0"/>
                <a:sym typeface="Symbol" pitchFamily="18" charset="2"/>
              </a:rPr>
              <a:t>P</a:t>
            </a:r>
            <a:r>
              <a:rPr lang="en-US" b="1" i="1" baseline="-25000">
                <a:latin typeface="Comic Sans MS" pitchFamily="66" charset="0"/>
                <a:sym typeface="Symbol" pitchFamily="18" charset="2"/>
              </a:rPr>
              <a:t> 0</a:t>
            </a:r>
            <a:r>
              <a:rPr lang="en-US">
                <a:latin typeface="Comic Sans MS" pitchFamily="66" charset="0"/>
                <a:sym typeface="Symbol" pitchFamily="18" charset="2"/>
              </a:rPr>
              <a:t>Q</a:t>
            </a:r>
            <a:r>
              <a:rPr lang="en-US" b="1" i="1" baseline="-25000">
                <a:latin typeface="Comic Sans MS" pitchFamily="66" charset="0"/>
                <a:sym typeface="Symbol" pitchFamily="18" charset="2"/>
              </a:rPr>
              <a:t> t</a:t>
            </a:r>
          </a:p>
          <a:p>
            <a:pPr>
              <a:buFont typeface="Wingdings" pitchFamily="2" charset="2"/>
              <a:buNone/>
            </a:pPr>
            <a:r>
              <a:rPr lang="en-US">
                <a:latin typeface="Comic Sans MS" pitchFamily="66" charset="0"/>
              </a:rPr>
              <a:t>		The price is fixed for period 0</a:t>
            </a:r>
          </a:p>
          <a:p>
            <a:pPr>
              <a:buFont typeface="Wingdings" pitchFamily="2" charset="2"/>
              <a:buNone/>
            </a:pPr>
            <a:endParaRPr lang="en-US">
              <a:latin typeface="Comic Sans MS" pitchFamily="66" charset="0"/>
            </a:endParaRPr>
          </a:p>
          <a:p>
            <a:pPr>
              <a:buFont typeface="Wingdings" pitchFamily="2" charset="2"/>
              <a:buNone/>
            </a:pPr>
            <a:r>
              <a:rPr lang="en-US">
                <a:latin typeface="Comic Sans MS" pitchFamily="66" charset="0"/>
              </a:rPr>
              <a:t>   2. Chain based - </a:t>
            </a:r>
            <a:r>
              <a:rPr lang="en-US">
                <a:latin typeface="Comic Sans MS" pitchFamily="66" charset="0"/>
                <a:sym typeface="Symbol" pitchFamily="18" charset="2"/>
              </a:rPr>
              <a:t>P</a:t>
            </a:r>
            <a:r>
              <a:rPr lang="en-US" b="1" i="1" baseline="-25000">
                <a:latin typeface="Comic Sans MS" pitchFamily="66" charset="0"/>
                <a:sym typeface="Symbol" pitchFamily="18" charset="2"/>
              </a:rPr>
              <a:t> t-1</a:t>
            </a:r>
            <a:r>
              <a:rPr lang="en-US">
                <a:latin typeface="Comic Sans MS" pitchFamily="66" charset="0"/>
                <a:sym typeface="Symbol" pitchFamily="18" charset="2"/>
              </a:rPr>
              <a:t>Q</a:t>
            </a:r>
            <a:r>
              <a:rPr lang="en-US" b="1" i="1" baseline="-25000">
                <a:latin typeface="Comic Sans MS" pitchFamily="66" charset="0"/>
                <a:sym typeface="Symbol" pitchFamily="18" charset="2"/>
              </a:rPr>
              <a:t> t</a:t>
            </a:r>
          </a:p>
          <a:p>
            <a:pPr>
              <a:buFont typeface="Wingdings" pitchFamily="2" charset="2"/>
              <a:buNone/>
            </a:pPr>
            <a:r>
              <a:rPr lang="en-US">
                <a:latin typeface="Comic Sans MS" pitchFamily="66" charset="0"/>
              </a:rPr>
              <a:t>		The price of the volume measure is 	based on the previous period t-1	</a:t>
            </a:r>
            <a:endParaRPr lang="en-US" b="1" i="1" baseline="-25000">
              <a:latin typeface="Comic Sans MS" pitchFamily="66" charset="0"/>
              <a:sym typeface="Symbol" pitchFamily="18" charset="2"/>
            </a:endParaRPr>
          </a:p>
          <a:p>
            <a:pPr>
              <a:buFont typeface="Wingdings" pitchFamily="2" charset="2"/>
              <a:buNone/>
            </a:pPr>
            <a:endParaRPr lang="en-US" b="1" i="1" baseline="-25000">
              <a:latin typeface="Comic Sans MS" pitchFamily="66" charset="0"/>
              <a:sym typeface="Symbol" pitchFamily="18" charset="2"/>
            </a:endParaRPr>
          </a:p>
        </p:txBody>
      </p:sp>
      <p:sp>
        <p:nvSpPr>
          <p:cNvPr id="5" name="Slide Number Placeholder 5"/>
          <p:cNvSpPr>
            <a:spLocks noGrp="1"/>
          </p:cNvSpPr>
          <p:nvPr>
            <p:ph type="sldNum" sz="quarter" idx="12"/>
          </p:nvPr>
        </p:nvSpPr>
        <p:spPr/>
        <p:txBody>
          <a:bodyPr/>
          <a:lstStyle/>
          <a:p>
            <a:fld id="{E2236105-979B-4CCB-830A-07EE793626A4}" type="slidenum">
              <a:rPr lang="en-US"/>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a:latin typeface="Comic Sans MS" pitchFamily="66" charset="0"/>
              </a:rPr>
              <a:t>Types of Indices</a:t>
            </a:r>
          </a:p>
        </p:txBody>
      </p:sp>
      <p:sp>
        <p:nvSpPr>
          <p:cNvPr id="65539" name="Rectangle 3"/>
          <p:cNvSpPr>
            <a:spLocks noGrp="1" noChangeArrowheads="1"/>
          </p:cNvSpPr>
          <p:nvPr>
            <p:ph idx="1"/>
          </p:nvPr>
        </p:nvSpPr>
        <p:spPr>
          <a:xfrm>
            <a:off x="685800" y="1981200"/>
            <a:ext cx="8229600" cy="4114800"/>
          </a:xfrm>
        </p:spPr>
        <p:txBody>
          <a:bodyPr>
            <a:normAutofit lnSpcReduction="10000"/>
          </a:bodyPr>
          <a:lstStyle/>
          <a:p>
            <a:pPr>
              <a:lnSpc>
                <a:spcPct val="90000"/>
              </a:lnSpc>
              <a:buFont typeface="Wingdings" pitchFamily="2" charset="2"/>
              <a:buNone/>
            </a:pPr>
            <a:r>
              <a:rPr lang="en-US" sz="2800" b="1">
                <a:latin typeface="Comic Sans MS" pitchFamily="66" charset="0"/>
              </a:rPr>
              <a:t>	Laspeyres index : base year is past year</a:t>
            </a:r>
          </a:p>
          <a:p>
            <a:pPr>
              <a:lnSpc>
                <a:spcPct val="90000"/>
              </a:lnSpc>
              <a:buFont typeface="Wingdings" pitchFamily="2" charset="2"/>
              <a:buNone/>
            </a:pPr>
            <a:r>
              <a:rPr lang="en-US" sz="2800" b="1">
                <a:latin typeface="Comic Sans MS" pitchFamily="66" charset="0"/>
              </a:rPr>
              <a:t>	</a:t>
            </a:r>
          </a:p>
          <a:p>
            <a:pPr>
              <a:lnSpc>
                <a:spcPct val="90000"/>
              </a:lnSpc>
              <a:buFont typeface="Wingdings" pitchFamily="2" charset="2"/>
              <a:buNone/>
            </a:pPr>
            <a:r>
              <a:rPr lang="en-US" sz="2800" b="1">
                <a:latin typeface="Comic Sans MS" pitchFamily="66" charset="0"/>
              </a:rPr>
              <a:t>Price index </a:t>
            </a:r>
          </a:p>
          <a:p>
            <a:pPr>
              <a:lnSpc>
                <a:spcPct val="90000"/>
              </a:lnSpc>
              <a:buFont typeface="Wingdings" pitchFamily="2" charset="2"/>
              <a:buNone/>
            </a:pPr>
            <a:r>
              <a:rPr lang="en-US" sz="2800" b="1">
                <a:latin typeface="Comic Sans MS" pitchFamily="66" charset="0"/>
              </a:rPr>
              <a:t>	Lp= </a:t>
            </a:r>
            <a:r>
              <a:rPr lang="en-US" sz="2800" b="1">
                <a:latin typeface="Tahoma" pitchFamily="34" charset="0"/>
                <a:sym typeface="Symbol" pitchFamily="18" charset="2"/>
              </a:rPr>
              <a:t>P</a:t>
            </a:r>
            <a:r>
              <a:rPr lang="en-US" sz="2800" b="1" baseline="-25000">
                <a:latin typeface="Tahoma" pitchFamily="34" charset="0"/>
                <a:sym typeface="Symbol" pitchFamily="18" charset="2"/>
              </a:rPr>
              <a:t> t</a:t>
            </a:r>
            <a:r>
              <a:rPr lang="en-US" sz="2800" b="1">
                <a:latin typeface="Tahoma" pitchFamily="34" charset="0"/>
                <a:sym typeface="Symbol" pitchFamily="18" charset="2"/>
              </a:rPr>
              <a:t>Q</a:t>
            </a:r>
            <a:r>
              <a:rPr lang="en-US" sz="2800" b="1" baseline="-25000">
                <a:latin typeface="Tahoma" pitchFamily="34" charset="0"/>
                <a:sym typeface="Symbol" pitchFamily="18" charset="2"/>
              </a:rPr>
              <a:t>0 </a:t>
            </a:r>
            <a:r>
              <a:rPr lang="en-US" sz="2800" b="1">
                <a:latin typeface="Tahoma" pitchFamily="34" charset="0"/>
                <a:sym typeface="Symbol" pitchFamily="18" charset="2"/>
              </a:rPr>
              <a:t>/ P</a:t>
            </a:r>
            <a:r>
              <a:rPr lang="en-US" sz="2800" b="1" baseline="-25000">
                <a:latin typeface="Tahoma" pitchFamily="34" charset="0"/>
                <a:sym typeface="Symbol" pitchFamily="18" charset="2"/>
              </a:rPr>
              <a:t> 0</a:t>
            </a:r>
            <a:r>
              <a:rPr lang="en-US" sz="2800" b="1">
                <a:latin typeface="Tahoma" pitchFamily="34" charset="0"/>
                <a:sym typeface="Symbol" pitchFamily="18" charset="2"/>
              </a:rPr>
              <a:t>Q</a:t>
            </a:r>
            <a:r>
              <a:rPr lang="en-US" sz="2800" b="1" baseline="-25000">
                <a:latin typeface="Tahoma" pitchFamily="34" charset="0"/>
                <a:sym typeface="Symbol" pitchFamily="18" charset="2"/>
              </a:rPr>
              <a:t> 0</a:t>
            </a:r>
            <a:r>
              <a:rPr lang="en-US" sz="2800" b="1" baseline="-25000">
                <a:latin typeface="Comic Sans MS" pitchFamily="66" charset="0"/>
                <a:sym typeface="Symbol" pitchFamily="18" charset="2"/>
              </a:rPr>
              <a:t> </a:t>
            </a:r>
          </a:p>
          <a:p>
            <a:pPr>
              <a:lnSpc>
                <a:spcPct val="90000"/>
              </a:lnSpc>
              <a:buFont typeface="Wingdings" pitchFamily="2" charset="2"/>
              <a:buNone/>
            </a:pPr>
            <a:r>
              <a:rPr lang="en-US" sz="2800" b="1">
                <a:latin typeface="Comic Sans MS" pitchFamily="66" charset="0"/>
              </a:rPr>
              <a:t>  The quantity or volume is fixed for period 0</a:t>
            </a:r>
          </a:p>
          <a:p>
            <a:pPr>
              <a:lnSpc>
                <a:spcPct val="90000"/>
              </a:lnSpc>
              <a:buFont typeface="Wingdings" pitchFamily="2" charset="2"/>
              <a:buNone/>
            </a:pPr>
            <a:endParaRPr lang="en-US" sz="2800" b="1">
              <a:latin typeface="Comic Sans MS" pitchFamily="66" charset="0"/>
            </a:endParaRPr>
          </a:p>
          <a:p>
            <a:pPr>
              <a:lnSpc>
                <a:spcPct val="90000"/>
              </a:lnSpc>
              <a:buFont typeface="Wingdings" pitchFamily="2" charset="2"/>
              <a:buNone/>
            </a:pPr>
            <a:r>
              <a:rPr lang="en-US" sz="2800" b="1">
                <a:latin typeface="Comic Sans MS" pitchFamily="66" charset="0"/>
              </a:rPr>
              <a:t>Volume index</a:t>
            </a:r>
          </a:p>
          <a:p>
            <a:pPr>
              <a:lnSpc>
                <a:spcPct val="90000"/>
              </a:lnSpc>
              <a:buFont typeface="Wingdings" pitchFamily="2" charset="2"/>
              <a:buNone/>
            </a:pPr>
            <a:r>
              <a:rPr lang="en-US" sz="2800" b="1">
                <a:latin typeface="Comic Sans MS" pitchFamily="66" charset="0"/>
              </a:rPr>
              <a:t>	Lq = </a:t>
            </a:r>
            <a:r>
              <a:rPr lang="en-US" sz="2800" b="1">
                <a:latin typeface="Tahoma" pitchFamily="34" charset="0"/>
                <a:sym typeface="Symbol" pitchFamily="18" charset="2"/>
              </a:rPr>
              <a:t>P</a:t>
            </a:r>
            <a:r>
              <a:rPr lang="en-US" sz="2800" b="1" baseline="-25000">
                <a:latin typeface="Tahoma" pitchFamily="34" charset="0"/>
                <a:sym typeface="Symbol" pitchFamily="18" charset="2"/>
              </a:rPr>
              <a:t> 0</a:t>
            </a:r>
            <a:r>
              <a:rPr lang="en-US" sz="2800" b="1">
                <a:latin typeface="Tahoma" pitchFamily="34" charset="0"/>
                <a:sym typeface="Symbol" pitchFamily="18" charset="2"/>
              </a:rPr>
              <a:t>Q</a:t>
            </a:r>
            <a:r>
              <a:rPr lang="en-US" sz="2800" b="1" baseline="-25000">
                <a:latin typeface="Tahoma" pitchFamily="34" charset="0"/>
                <a:sym typeface="Symbol" pitchFamily="18" charset="2"/>
              </a:rPr>
              <a:t> t </a:t>
            </a:r>
            <a:r>
              <a:rPr lang="en-US" sz="2800" b="1">
                <a:latin typeface="Tahoma" pitchFamily="34" charset="0"/>
                <a:sym typeface="Symbol" pitchFamily="18" charset="2"/>
              </a:rPr>
              <a:t>/ P</a:t>
            </a:r>
            <a:r>
              <a:rPr lang="en-US" sz="2800" b="1" baseline="-25000">
                <a:latin typeface="Tahoma" pitchFamily="34" charset="0"/>
                <a:sym typeface="Symbol" pitchFamily="18" charset="2"/>
              </a:rPr>
              <a:t> 0</a:t>
            </a:r>
            <a:r>
              <a:rPr lang="en-US" sz="2800" b="1">
                <a:latin typeface="Tahoma" pitchFamily="34" charset="0"/>
                <a:sym typeface="Symbol" pitchFamily="18" charset="2"/>
              </a:rPr>
              <a:t>Q</a:t>
            </a:r>
            <a:r>
              <a:rPr lang="en-US" sz="2800" b="1" baseline="-25000">
                <a:latin typeface="Tahoma" pitchFamily="34" charset="0"/>
                <a:sym typeface="Symbol" pitchFamily="18" charset="2"/>
              </a:rPr>
              <a:t> 0</a:t>
            </a:r>
            <a:r>
              <a:rPr lang="en-US" sz="2800" b="1" baseline="-25000">
                <a:latin typeface="Comic Sans MS" pitchFamily="66" charset="0"/>
                <a:sym typeface="Symbol" pitchFamily="18" charset="2"/>
              </a:rPr>
              <a:t> </a:t>
            </a:r>
          </a:p>
          <a:p>
            <a:pPr>
              <a:lnSpc>
                <a:spcPct val="90000"/>
              </a:lnSpc>
              <a:buFont typeface="Wingdings" pitchFamily="2" charset="2"/>
              <a:buNone/>
            </a:pPr>
            <a:r>
              <a:rPr lang="en-US" sz="2800" b="1">
                <a:latin typeface="Comic Sans MS" pitchFamily="66" charset="0"/>
              </a:rPr>
              <a:t>		The price is fixed for period 0</a:t>
            </a:r>
          </a:p>
        </p:txBody>
      </p:sp>
      <p:sp>
        <p:nvSpPr>
          <p:cNvPr id="5" name="Slide Number Placeholder 5"/>
          <p:cNvSpPr>
            <a:spLocks noGrp="1"/>
          </p:cNvSpPr>
          <p:nvPr>
            <p:ph type="sldNum" sz="quarter" idx="12"/>
          </p:nvPr>
        </p:nvSpPr>
        <p:spPr/>
        <p:txBody>
          <a:bodyPr/>
          <a:lstStyle/>
          <a:p>
            <a:fld id="{0BEA8B56-DF3A-48CF-A8B2-FBACC65A5466}" type="slidenum">
              <a:rPr lang="en-US"/>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a:latin typeface="Comic Sans MS" pitchFamily="66" charset="0"/>
              </a:rPr>
              <a:t>Types of Indices</a:t>
            </a:r>
          </a:p>
        </p:txBody>
      </p:sp>
      <p:sp>
        <p:nvSpPr>
          <p:cNvPr id="66563" name="Rectangle 3"/>
          <p:cNvSpPr>
            <a:spLocks noGrp="1" noChangeArrowheads="1"/>
          </p:cNvSpPr>
          <p:nvPr>
            <p:ph idx="1"/>
          </p:nvPr>
        </p:nvSpPr>
        <p:spPr>
          <a:xfrm>
            <a:off x="685800" y="1981200"/>
            <a:ext cx="8229600" cy="4114800"/>
          </a:xfrm>
        </p:spPr>
        <p:txBody>
          <a:bodyPr>
            <a:normAutofit lnSpcReduction="10000"/>
          </a:bodyPr>
          <a:lstStyle/>
          <a:p>
            <a:pPr>
              <a:lnSpc>
                <a:spcPct val="90000"/>
              </a:lnSpc>
              <a:buFont typeface="Wingdings" pitchFamily="2" charset="2"/>
              <a:buNone/>
            </a:pPr>
            <a:r>
              <a:rPr lang="en-US" sz="2800" b="1">
                <a:latin typeface="Comic Sans MS" pitchFamily="66" charset="0"/>
              </a:rPr>
              <a:t>	Paasche index : base year is current year</a:t>
            </a:r>
          </a:p>
          <a:p>
            <a:pPr>
              <a:lnSpc>
                <a:spcPct val="90000"/>
              </a:lnSpc>
              <a:buFont typeface="Wingdings" pitchFamily="2" charset="2"/>
              <a:buNone/>
            </a:pPr>
            <a:r>
              <a:rPr lang="en-US" sz="2800" b="1">
                <a:latin typeface="Comic Sans MS" pitchFamily="66" charset="0"/>
              </a:rPr>
              <a:t>	</a:t>
            </a:r>
          </a:p>
          <a:p>
            <a:pPr>
              <a:lnSpc>
                <a:spcPct val="90000"/>
              </a:lnSpc>
              <a:buFont typeface="Wingdings" pitchFamily="2" charset="2"/>
              <a:buNone/>
            </a:pPr>
            <a:r>
              <a:rPr lang="en-US" sz="2800" b="1">
                <a:latin typeface="Comic Sans MS" pitchFamily="66" charset="0"/>
              </a:rPr>
              <a:t>Price index </a:t>
            </a:r>
          </a:p>
          <a:p>
            <a:pPr>
              <a:lnSpc>
                <a:spcPct val="90000"/>
              </a:lnSpc>
              <a:buFont typeface="Wingdings" pitchFamily="2" charset="2"/>
              <a:buNone/>
            </a:pPr>
            <a:r>
              <a:rPr lang="en-US" sz="2800" b="1">
                <a:latin typeface="Comic Sans MS" pitchFamily="66" charset="0"/>
              </a:rPr>
              <a:t>	Pp= </a:t>
            </a:r>
            <a:r>
              <a:rPr lang="en-US" sz="2800" b="1">
                <a:latin typeface="Tahoma" pitchFamily="34" charset="0"/>
                <a:sym typeface="Symbol" pitchFamily="18" charset="2"/>
              </a:rPr>
              <a:t>P</a:t>
            </a:r>
            <a:r>
              <a:rPr lang="en-US" sz="2800" b="1" baseline="-25000">
                <a:latin typeface="Tahoma" pitchFamily="34" charset="0"/>
                <a:sym typeface="Symbol" pitchFamily="18" charset="2"/>
              </a:rPr>
              <a:t> t</a:t>
            </a:r>
            <a:r>
              <a:rPr lang="en-US" sz="2800" b="1">
                <a:latin typeface="Tahoma" pitchFamily="34" charset="0"/>
                <a:sym typeface="Symbol" pitchFamily="18" charset="2"/>
              </a:rPr>
              <a:t>Q</a:t>
            </a:r>
            <a:r>
              <a:rPr lang="en-US" sz="2800" b="1" baseline="-25000">
                <a:latin typeface="Tahoma" pitchFamily="34" charset="0"/>
                <a:sym typeface="Symbol" pitchFamily="18" charset="2"/>
              </a:rPr>
              <a:t>t </a:t>
            </a:r>
            <a:r>
              <a:rPr lang="en-US" sz="2800" b="1">
                <a:latin typeface="Tahoma" pitchFamily="34" charset="0"/>
                <a:sym typeface="Symbol" pitchFamily="18" charset="2"/>
              </a:rPr>
              <a:t>/ P</a:t>
            </a:r>
            <a:r>
              <a:rPr lang="en-US" sz="2800" b="1" baseline="-25000">
                <a:latin typeface="Tahoma" pitchFamily="34" charset="0"/>
                <a:sym typeface="Symbol" pitchFamily="18" charset="2"/>
              </a:rPr>
              <a:t> 0</a:t>
            </a:r>
            <a:r>
              <a:rPr lang="en-US" sz="2800" b="1">
                <a:latin typeface="Tahoma" pitchFamily="34" charset="0"/>
                <a:sym typeface="Symbol" pitchFamily="18" charset="2"/>
              </a:rPr>
              <a:t>Q</a:t>
            </a:r>
            <a:r>
              <a:rPr lang="en-US" sz="2800" b="1" baseline="-25000">
                <a:latin typeface="Tahoma" pitchFamily="34" charset="0"/>
                <a:sym typeface="Symbol" pitchFamily="18" charset="2"/>
              </a:rPr>
              <a:t>t</a:t>
            </a:r>
            <a:r>
              <a:rPr lang="en-US" sz="2800" b="1" baseline="-25000">
                <a:latin typeface="Comic Sans MS" pitchFamily="66" charset="0"/>
                <a:sym typeface="Symbol" pitchFamily="18" charset="2"/>
              </a:rPr>
              <a:t> </a:t>
            </a:r>
          </a:p>
          <a:p>
            <a:pPr>
              <a:lnSpc>
                <a:spcPct val="90000"/>
              </a:lnSpc>
              <a:buFont typeface="Wingdings" pitchFamily="2" charset="2"/>
              <a:buNone/>
            </a:pPr>
            <a:r>
              <a:rPr lang="en-US" sz="2800" b="1">
                <a:latin typeface="Comic Sans MS" pitchFamily="66" charset="0"/>
              </a:rPr>
              <a:t>   The quantity or volume is period t</a:t>
            </a:r>
          </a:p>
          <a:p>
            <a:pPr>
              <a:lnSpc>
                <a:spcPct val="90000"/>
              </a:lnSpc>
              <a:buFont typeface="Wingdings" pitchFamily="2" charset="2"/>
              <a:buNone/>
            </a:pPr>
            <a:endParaRPr lang="en-US" sz="2800" b="1">
              <a:latin typeface="Comic Sans MS" pitchFamily="66" charset="0"/>
            </a:endParaRPr>
          </a:p>
          <a:p>
            <a:pPr>
              <a:lnSpc>
                <a:spcPct val="90000"/>
              </a:lnSpc>
              <a:buFont typeface="Wingdings" pitchFamily="2" charset="2"/>
              <a:buNone/>
            </a:pPr>
            <a:r>
              <a:rPr lang="en-US" sz="2800" b="1">
                <a:latin typeface="Comic Sans MS" pitchFamily="66" charset="0"/>
              </a:rPr>
              <a:t>Volume index</a:t>
            </a:r>
          </a:p>
          <a:p>
            <a:pPr>
              <a:lnSpc>
                <a:spcPct val="90000"/>
              </a:lnSpc>
              <a:buFont typeface="Wingdings" pitchFamily="2" charset="2"/>
              <a:buNone/>
            </a:pPr>
            <a:r>
              <a:rPr lang="en-US" sz="2800" b="1">
                <a:latin typeface="Comic Sans MS" pitchFamily="66" charset="0"/>
              </a:rPr>
              <a:t>	Pq = </a:t>
            </a:r>
            <a:r>
              <a:rPr lang="en-US" sz="2800" b="1">
                <a:latin typeface="Tahoma" pitchFamily="34" charset="0"/>
                <a:sym typeface="Symbol" pitchFamily="18" charset="2"/>
              </a:rPr>
              <a:t>P</a:t>
            </a:r>
            <a:r>
              <a:rPr lang="en-US" sz="2800" b="1" baseline="-25000">
                <a:latin typeface="Tahoma" pitchFamily="34" charset="0"/>
                <a:sym typeface="Symbol" pitchFamily="18" charset="2"/>
              </a:rPr>
              <a:t> t</a:t>
            </a:r>
            <a:r>
              <a:rPr lang="en-US" sz="2800" b="1">
                <a:latin typeface="Tahoma" pitchFamily="34" charset="0"/>
                <a:sym typeface="Symbol" pitchFamily="18" charset="2"/>
              </a:rPr>
              <a:t>Q</a:t>
            </a:r>
            <a:r>
              <a:rPr lang="en-US" sz="2800" b="1" baseline="-25000">
                <a:latin typeface="Tahoma" pitchFamily="34" charset="0"/>
                <a:sym typeface="Symbol" pitchFamily="18" charset="2"/>
              </a:rPr>
              <a:t> t </a:t>
            </a:r>
            <a:r>
              <a:rPr lang="en-US" sz="2800" b="1">
                <a:latin typeface="Tahoma" pitchFamily="34" charset="0"/>
                <a:sym typeface="Symbol" pitchFamily="18" charset="2"/>
              </a:rPr>
              <a:t>/ P</a:t>
            </a:r>
            <a:r>
              <a:rPr lang="en-US" sz="2800" b="1" baseline="-25000">
                <a:latin typeface="Tahoma" pitchFamily="34" charset="0"/>
                <a:sym typeface="Symbol" pitchFamily="18" charset="2"/>
              </a:rPr>
              <a:t>t</a:t>
            </a:r>
            <a:r>
              <a:rPr lang="en-US" sz="2800" b="1">
                <a:latin typeface="Tahoma" pitchFamily="34" charset="0"/>
                <a:sym typeface="Symbol" pitchFamily="18" charset="2"/>
              </a:rPr>
              <a:t>Q</a:t>
            </a:r>
            <a:r>
              <a:rPr lang="en-US" sz="2800" b="1" baseline="-25000">
                <a:latin typeface="Tahoma" pitchFamily="34" charset="0"/>
                <a:sym typeface="Symbol" pitchFamily="18" charset="2"/>
              </a:rPr>
              <a:t> 0</a:t>
            </a:r>
            <a:r>
              <a:rPr lang="en-US" sz="2800" b="1" baseline="-25000">
                <a:latin typeface="Comic Sans MS" pitchFamily="66" charset="0"/>
                <a:sym typeface="Symbol" pitchFamily="18" charset="2"/>
              </a:rPr>
              <a:t> </a:t>
            </a:r>
          </a:p>
          <a:p>
            <a:pPr>
              <a:lnSpc>
                <a:spcPct val="90000"/>
              </a:lnSpc>
              <a:buFont typeface="Wingdings" pitchFamily="2" charset="2"/>
              <a:buNone/>
            </a:pPr>
            <a:r>
              <a:rPr lang="en-US" sz="2800" b="1">
                <a:latin typeface="Comic Sans MS" pitchFamily="66" charset="0"/>
              </a:rPr>
              <a:t>		The price is period t</a:t>
            </a:r>
          </a:p>
        </p:txBody>
      </p:sp>
      <p:sp>
        <p:nvSpPr>
          <p:cNvPr id="5" name="Slide Number Placeholder 5"/>
          <p:cNvSpPr>
            <a:spLocks noGrp="1"/>
          </p:cNvSpPr>
          <p:nvPr>
            <p:ph type="sldNum" sz="quarter" idx="12"/>
          </p:nvPr>
        </p:nvSpPr>
        <p:spPr/>
        <p:txBody>
          <a:bodyPr/>
          <a:lstStyle/>
          <a:p>
            <a:fld id="{FD39BF12-E510-4FF6-B81C-65068DCF8E91}" type="slidenum">
              <a:rPr lang="en-US"/>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a:latin typeface="Comic Sans MS" pitchFamily="66" charset="0"/>
              </a:rPr>
              <a:t>Types of Indices</a:t>
            </a:r>
          </a:p>
        </p:txBody>
      </p:sp>
      <p:sp>
        <p:nvSpPr>
          <p:cNvPr id="67587" name="Rectangle 3"/>
          <p:cNvSpPr>
            <a:spLocks noGrp="1" noChangeArrowheads="1"/>
          </p:cNvSpPr>
          <p:nvPr>
            <p:ph idx="1"/>
          </p:nvPr>
        </p:nvSpPr>
        <p:spPr>
          <a:xfrm>
            <a:off x="685800" y="1981200"/>
            <a:ext cx="8229600" cy="4114800"/>
          </a:xfrm>
        </p:spPr>
        <p:txBody>
          <a:bodyPr/>
          <a:lstStyle/>
          <a:p>
            <a:pPr>
              <a:buFont typeface="Wingdings" pitchFamily="2" charset="2"/>
              <a:buNone/>
            </a:pPr>
            <a:r>
              <a:rPr lang="en-US" sz="2400" b="1">
                <a:latin typeface="Comic Sans MS" pitchFamily="66" charset="0"/>
              </a:rPr>
              <a:t>	Fishers index : base year is current year</a:t>
            </a:r>
          </a:p>
          <a:p>
            <a:pPr>
              <a:buFont typeface="Wingdings" pitchFamily="2" charset="2"/>
              <a:buNone/>
            </a:pPr>
            <a:r>
              <a:rPr lang="en-US" sz="2400" b="1">
                <a:latin typeface="Comic Sans MS" pitchFamily="66" charset="0"/>
              </a:rPr>
              <a:t>	</a:t>
            </a:r>
          </a:p>
          <a:p>
            <a:pPr>
              <a:buFont typeface="Wingdings" pitchFamily="2" charset="2"/>
              <a:buNone/>
            </a:pPr>
            <a:r>
              <a:rPr lang="en-US" sz="2400" b="1">
                <a:latin typeface="Comic Sans MS" pitchFamily="66" charset="0"/>
              </a:rPr>
              <a:t>Price index </a:t>
            </a:r>
          </a:p>
          <a:p>
            <a:pPr>
              <a:buFont typeface="Wingdings" pitchFamily="2" charset="2"/>
              <a:buNone/>
            </a:pPr>
            <a:r>
              <a:rPr lang="en-US" sz="2400" b="1">
                <a:latin typeface="Comic Sans MS" pitchFamily="66" charset="0"/>
              </a:rPr>
              <a:t>	Fp= {(</a:t>
            </a:r>
            <a:r>
              <a:rPr lang="en-US" sz="2400" b="1">
                <a:latin typeface="Tahoma" pitchFamily="34" charset="0"/>
                <a:sym typeface="Symbol" pitchFamily="18" charset="2"/>
              </a:rPr>
              <a:t>P</a:t>
            </a:r>
            <a:r>
              <a:rPr lang="en-US" sz="2400" b="1" baseline="-25000">
                <a:latin typeface="Tahoma" pitchFamily="34" charset="0"/>
                <a:sym typeface="Symbol" pitchFamily="18" charset="2"/>
              </a:rPr>
              <a:t> t</a:t>
            </a:r>
            <a:r>
              <a:rPr lang="en-US" sz="2400" b="1">
                <a:latin typeface="Tahoma" pitchFamily="34" charset="0"/>
                <a:sym typeface="Symbol" pitchFamily="18" charset="2"/>
              </a:rPr>
              <a:t>Q</a:t>
            </a:r>
            <a:r>
              <a:rPr lang="en-US" sz="2400" b="1" baseline="-25000">
                <a:latin typeface="Tahoma" pitchFamily="34" charset="0"/>
                <a:sym typeface="Symbol" pitchFamily="18" charset="2"/>
              </a:rPr>
              <a:t>0 </a:t>
            </a:r>
            <a:r>
              <a:rPr lang="en-US" sz="2400" b="1">
                <a:latin typeface="Tahoma" pitchFamily="34" charset="0"/>
                <a:sym typeface="Symbol" pitchFamily="18" charset="2"/>
              </a:rPr>
              <a:t>/ P</a:t>
            </a:r>
            <a:r>
              <a:rPr lang="en-US" sz="2400" b="1" baseline="-25000">
                <a:latin typeface="Tahoma" pitchFamily="34" charset="0"/>
                <a:sym typeface="Symbol" pitchFamily="18" charset="2"/>
              </a:rPr>
              <a:t> 0</a:t>
            </a:r>
            <a:r>
              <a:rPr lang="en-US" sz="2400" b="1">
                <a:latin typeface="Tahoma" pitchFamily="34" charset="0"/>
                <a:sym typeface="Symbol" pitchFamily="18" charset="2"/>
              </a:rPr>
              <a:t>Q</a:t>
            </a:r>
            <a:r>
              <a:rPr lang="en-US" sz="2400" b="1" baseline="-25000">
                <a:latin typeface="Tahoma" pitchFamily="34" charset="0"/>
                <a:sym typeface="Symbol" pitchFamily="18" charset="2"/>
              </a:rPr>
              <a:t>0</a:t>
            </a:r>
            <a:r>
              <a:rPr lang="en-US" sz="2400" b="1" baseline="-25000">
                <a:latin typeface="Comic Sans MS" pitchFamily="66" charset="0"/>
                <a:sym typeface="Symbol" pitchFamily="18" charset="2"/>
              </a:rPr>
              <a:t> </a:t>
            </a:r>
            <a:r>
              <a:rPr lang="en-US" sz="2400" b="1">
                <a:latin typeface="Comic Sans MS" pitchFamily="66" charset="0"/>
              </a:rPr>
              <a:t>) * (</a:t>
            </a:r>
            <a:r>
              <a:rPr lang="en-US" sz="2400" b="1">
                <a:latin typeface="Tahoma" pitchFamily="34" charset="0"/>
                <a:sym typeface="Symbol" pitchFamily="18" charset="2"/>
              </a:rPr>
              <a:t>P</a:t>
            </a:r>
            <a:r>
              <a:rPr lang="en-US" sz="2400" b="1" baseline="-25000">
                <a:latin typeface="Tahoma" pitchFamily="34" charset="0"/>
                <a:sym typeface="Symbol" pitchFamily="18" charset="2"/>
              </a:rPr>
              <a:t> t</a:t>
            </a:r>
            <a:r>
              <a:rPr lang="en-US" sz="2400" b="1">
                <a:latin typeface="Tahoma" pitchFamily="34" charset="0"/>
                <a:sym typeface="Symbol" pitchFamily="18" charset="2"/>
              </a:rPr>
              <a:t>Q</a:t>
            </a:r>
            <a:r>
              <a:rPr lang="en-US" sz="2400" b="1" baseline="-25000">
                <a:latin typeface="Tahoma" pitchFamily="34" charset="0"/>
                <a:sym typeface="Symbol" pitchFamily="18" charset="2"/>
              </a:rPr>
              <a:t>t </a:t>
            </a:r>
            <a:r>
              <a:rPr lang="en-US" sz="2400" b="1">
                <a:latin typeface="Tahoma" pitchFamily="34" charset="0"/>
                <a:sym typeface="Symbol" pitchFamily="18" charset="2"/>
              </a:rPr>
              <a:t>/ P</a:t>
            </a:r>
            <a:r>
              <a:rPr lang="en-US" sz="2400" b="1" baseline="-25000">
                <a:latin typeface="Tahoma" pitchFamily="34" charset="0"/>
                <a:sym typeface="Symbol" pitchFamily="18" charset="2"/>
              </a:rPr>
              <a:t> 0</a:t>
            </a:r>
            <a:r>
              <a:rPr lang="en-US" sz="2400" b="1">
                <a:latin typeface="Tahoma" pitchFamily="34" charset="0"/>
                <a:sym typeface="Symbol" pitchFamily="18" charset="2"/>
              </a:rPr>
              <a:t>Q</a:t>
            </a:r>
            <a:r>
              <a:rPr lang="en-US" sz="2400" b="1" baseline="-25000">
                <a:latin typeface="Tahoma" pitchFamily="34" charset="0"/>
                <a:sym typeface="Symbol" pitchFamily="18" charset="2"/>
              </a:rPr>
              <a:t>t </a:t>
            </a:r>
            <a:r>
              <a:rPr lang="en-US" sz="2400" b="1">
                <a:latin typeface="Comic Sans MS" pitchFamily="66" charset="0"/>
              </a:rPr>
              <a:t>)}</a:t>
            </a:r>
            <a:r>
              <a:rPr lang="en-US" sz="2400" b="1" baseline="30000">
                <a:latin typeface="Comic Sans MS" pitchFamily="66" charset="0"/>
              </a:rPr>
              <a:t>1/2</a:t>
            </a:r>
          </a:p>
          <a:p>
            <a:pPr>
              <a:buFont typeface="Wingdings" pitchFamily="2" charset="2"/>
              <a:buNone/>
            </a:pPr>
            <a:endParaRPr lang="en-US" sz="2400" b="1" baseline="30000">
              <a:latin typeface="Comic Sans MS" pitchFamily="66" charset="0"/>
            </a:endParaRPr>
          </a:p>
          <a:p>
            <a:pPr>
              <a:buFont typeface="Wingdings" pitchFamily="2" charset="2"/>
              <a:buNone/>
            </a:pPr>
            <a:r>
              <a:rPr lang="en-US" sz="2400" b="1" baseline="30000">
                <a:latin typeface="Comic Sans MS" pitchFamily="66" charset="0"/>
              </a:rPr>
              <a:t>		= </a:t>
            </a:r>
            <a:r>
              <a:rPr lang="en-US" sz="2400" b="1">
                <a:latin typeface="Comic Sans MS" pitchFamily="66" charset="0"/>
              </a:rPr>
              <a:t>(Lp*Pp)^</a:t>
            </a:r>
            <a:r>
              <a:rPr lang="en-US" sz="2400" b="1" baseline="30000">
                <a:latin typeface="Comic Sans MS" pitchFamily="66" charset="0"/>
              </a:rPr>
              <a:t>1/2</a:t>
            </a:r>
            <a:endParaRPr lang="en-US" sz="2400" b="1">
              <a:latin typeface="Comic Sans MS" pitchFamily="66" charset="0"/>
            </a:endParaRPr>
          </a:p>
          <a:p>
            <a:pPr>
              <a:buFont typeface="Wingdings" pitchFamily="2" charset="2"/>
              <a:buNone/>
            </a:pPr>
            <a:r>
              <a:rPr lang="en-US" sz="2400" b="1">
                <a:latin typeface="Comic Sans MS" pitchFamily="66" charset="0"/>
              </a:rPr>
              <a:t>Volume index</a:t>
            </a:r>
          </a:p>
          <a:p>
            <a:pPr>
              <a:buFont typeface="Wingdings" pitchFamily="2" charset="2"/>
              <a:buNone/>
            </a:pPr>
            <a:r>
              <a:rPr lang="en-US" sz="2400" b="1">
                <a:latin typeface="Comic Sans MS" pitchFamily="66" charset="0"/>
              </a:rPr>
              <a:t>Fq = {(</a:t>
            </a:r>
            <a:r>
              <a:rPr lang="en-US" sz="2400" b="1">
                <a:latin typeface="Tahoma" pitchFamily="34" charset="0"/>
                <a:sym typeface="Symbol" pitchFamily="18" charset="2"/>
              </a:rPr>
              <a:t>P</a:t>
            </a:r>
            <a:r>
              <a:rPr lang="en-US" sz="2400" b="1" baseline="-25000">
                <a:latin typeface="Tahoma" pitchFamily="34" charset="0"/>
                <a:sym typeface="Symbol" pitchFamily="18" charset="2"/>
              </a:rPr>
              <a:t> 0</a:t>
            </a:r>
            <a:r>
              <a:rPr lang="en-US" sz="2400" b="1">
                <a:latin typeface="Tahoma" pitchFamily="34" charset="0"/>
                <a:sym typeface="Symbol" pitchFamily="18" charset="2"/>
              </a:rPr>
              <a:t>Q</a:t>
            </a:r>
            <a:r>
              <a:rPr lang="en-US" sz="2400" b="1" baseline="-25000">
                <a:latin typeface="Tahoma" pitchFamily="34" charset="0"/>
                <a:sym typeface="Symbol" pitchFamily="18" charset="2"/>
              </a:rPr>
              <a:t>t </a:t>
            </a:r>
            <a:r>
              <a:rPr lang="en-US" sz="2400" b="1">
                <a:latin typeface="Tahoma" pitchFamily="34" charset="0"/>
                <a:sym typeface="Symbol" pitchFamily="18" charset="2"/>
              </a:rPr>
              <a:t>/ P</a:t>
            </a:r>
            <a:r>
              <a:rPr lang="en-US" sz="2400" b="1" baseline="-25000">
                <a:latin typeface="Tahoma" pitchFamily="34" charset="0"/>
                <a:sym typeface="Symbol" pitchFamily="18" charset="2"/>
              </a:rPr>
              <a:t> 0</a:t>
            </a:r>
            <a:r>
              <a:rPr lang="en-US" sz="2400" b="1">
                <a:latin typeface="Tahoma" pitchFamily="34" charset="0"/>
                <a:sym typeface="Symbol" pitchFamily="18" charset="2"/>
              </a:rPr>
              <a:t>Q</a:t>
            </a:r>
            <a:r>
              <a:rPr lang="en-US" sz="2400" b="1" baseline="-25000">
                <a:latin typeface="Tahoma" pitchFamily="34" charset="0"/>
                <a:sym typeface="Symbol" pitchFamily="18" charset="2"/>
              </a:rPr>
              <a:t>0</a:t>
            </a:r>
            <a:r>
              <a:rPr lang="en-US" sz="2400" b="1" baseline="-25000">
                <a:latin typeface="Comic Sans MS" pitchFamily="66" charset="0"/>
                <a:sym typeface="Symbol" pitchFamily="18" charset="2"/>
              </a:rPr>
              <a:t> </a:t>
            </a:r>
            <a:r>
              <a:rPr lang="en-US" sz="2400" b="1">
                <a:latin typeface="Comic Sans MS" pitchFamily="66" charset="0"/>
              </a:rPr>
              <a:t>) * (</a:t>
            </a:r>
            <a:r>
              <a:rPr lang="en-US" sz="2400" b="1">
                <a:latin typeface="Tahoma" pitchFamily="34" charset="0"/>
                <a:sym typeface="Symbol" pitchFamily="18" charset="2"/>
              </a:rPr>
              <a:t>P</a:t>
            </a:r>
            <a:r>
              <a:rPr lang="en-US" sz="2400" b="1" baseline="-25000">
                <a:latin typeface="Tahoma" pitchFamily="34" charset="0"/>
                <a:sym typeface="Symbol" pitchFamily="18" charset="2"/>
              </a:rPr>
              <a:t> t</a:t>
            </a:r>
            <a:r>
              <a:rPr lang="en-US" sz="2400" b="1">
                <a:latin typeface="Tahoma" pitchFamily="34" charset="0"/>
                <a:sym typeface="Symbol" pitchFamily="18" charset="2"/>
              </a:rPr>
              <a:t>Q</a:t>
            </a:r>
            <a:r>
              <a:rPr lang="en-US" sz="2400" b="1" baseline="-25000">
                <a:latin typeface="Tahoma" pitchFamily="34" charset="0"/>
                <a:sym typeface="Symbol" pitchFamily="18" charset="2"/>
              </a:rPr>
              <a:t>t </a:t>
            </a:r>
            <a:r>
              <a:rPr lang="en-US" sz="2400" b="1">
                <a:latin typeface="Tahoma" pitchFamily="34" charset="0"/>
                <a:sym typeface="Symbol" pitchFamily="18" charset="2"/>
              </a:rPr>
              <a:t>/ P</a:t>
            </a:r>
            <a:r>
              <a:rPr lang="en-US" sz="2400" b="1" baseline="-25000">
                <a:latin typeface="Tahoma" pitchFamily="34" charset="0"/>
                <a:sym typeface="Symbol" pitchFamily="18" charset="2"/>
              </a:rPr>
              <a:t>t</a:t>
            </a:r>
            <a:r>
              <a:rPr lang="en-US" sz="2400" b="1">
                <a:latin typeface="Tahoma" pitchFamily="34" charset="0"/>
                <a:sym typeface="Symbol" pitchFamily="18" charset="2"/>
              </a:rPr>
              <a:t>Q</a:t>
            </a:r>
            <a:r>
              <a:rPr lang="en-US" sz="2400" b="1" baseline="-25000">
                <a:latin typeface="Tahoma" pitchFamily="34" charset="0"/>
                <a:sym typeface="Symbol" pitchFamily="18" charset="2"/>
              </a:rPr>
              <a:t>0 </a:t>
            </a:r>
            <a:r>
              <a:rPr lang="en-US" sz="2400" b="1">
                <a:latin typeface="Comic Sans MS" pitchFamily="66" charset="0"/>
              </a:rPr>
              <a:t>)}</a:t>
            </a:r>
            <a:r>
              <a:rPr lang="en-US" sz="2400" b="1" baseline="30000">
                <a:latin typeface="Comic Sans MS" pitchFamily="66" charset="0"/>
              </a:rPr>
              <a:t>1/2</a:t>
            </a:r>
          </a:p>
          <a:p>
            <a:pPr>
              <a:buFont typeface="Wingdings" pitchFamily="2" charset="2"/>
              <a:buNone/>
            </a:pPr>
            <a:endParaRPr lang="en-US" sz="2400" b="1" baseline="30000">
              <a:latin typeface="Comic Sans MS" pitchFamily="66" charset="0"/>
            </a:endParaRPr>
          </a:p>
          <a:p>
            <a:pPr>
              <a:buFont typeface="Wingdings" pitchFamily="2" charset="2"/>
              <a:buNone/>
            </a:pPr>
            <a:r>
              <a:rPr lang="en-US" sz="2400" b="1" baseline="30000">
                <a:latin typeface="Comic Sans MS" pitchFamily="66" charset="0"/>
              </a:rPr>
              <a:t>		= </a:t>
            </a:r>
            <a:r>
              <a:rPr lang="en-US" sz="2400" b="1">
                <a:latin typeface="Comic Sans MS" pitchFamily="66" charset="0"/>
              </a:rPr>
              <a:t>(Lq*Pq)^</a:t>
            </a:r>
            <a:r>
              <a:rPr lang="en-US" sz="2400" b="1" baseline="30000">
                <a:latin typeface="Comic Sans MS" pitchFamily="66" charset="0"/>
              </a:rPr>
              <a:t>1/2</a:t>
            </a:r>
          </a:p>
        </p:txBody>
      </p:sp>
      <p:sp>
        <p:nvSpPr>
          <p:cNvPr id="5" name="Slide Number Placeholder 5"/>
          <p:cNvSpPr>
            <a:spLocks noGrp="1"/>
          </p:cNvSpPr>
          <p:nvPr>
            <p:ph type="sldNum" sz="quarter" idx="12"/>
          </p:nvPr>
        </p:nvSpPr>
        <p:spPr/>
        <p:txBody>
          <a:bodyPr/>
          <a:lstStyle/>
          <a:p>
            <a:fld id="{0881F291-3C17-4F96-8F5A-4A23A5DF2602}" type="slidenum">
              <a:rPr lang="en-US"/>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AU" dirty="0" smtClean="0"/>
              <a:t>Thank you</a:t>
            </a:r>
            <a:endParaRPr lang="en-AU" dirty="0"/>
          </a:p>
        </p:txBody>
      </p:sp>
      <p:sp>
        <p:nvSpPr>
          <p:cNvPr id="6" name="Subtitle 5"/>
          <p:cNvSpPr>
            <a:spLocks noGrp="1"/>
          </p:cNvSpPr>
          <p:nvPr>
            <p:ph type="subTitle" idx="1"/>
          </p:nvPr>
        </p:nvSpPr>
        <p:spPr/>
        <p:txBody>
          <a:bodyPr/>
          <a:lstStyle/>
          <a:p>
            <a:endParaRPr lang="en-AU"/>
          </a:p>
        </p:txBody>
      </p:sp>
      <p:sp>
        <p:nvSpPr>
          <p:cNvPr id="4" name="Slide Number Placeholder 3"/>
          <p:cNvSpPr>
            <a:spLocks noGrp="1"/>
          </p:cNvSpPr>
          <p:nvPr>
            <p:ph type="sldNum" sz="quarter" idx="4294967295"/>
          </p:nvPr>
        </p:nvSpPr>
        <p:spPr>
          <a:xfrm>
            <a:off x="7010400" y="6356350"/>
            <a:ext cx="2133600" cy="365125"/>
          </a:xfrm>
        </p:spPr>
        <p:txBody>
          <a:bodyPr/>
          <a:lstStyle/>
          <a:p>
            <a:fld id="{DFA1F79F-96F4-48FF-A333-B125383F2FFD}" type="slidenum">
              <a:rPr lang="en-US" smtClean="0"/>
              <a:pPr/>
              <a:t>36</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l"/>
            <a:r>
              <a:rPr lang="en-US">
                <a:latin typeface="Comic Sans MS" pitchFamily="66" charset="0"/>
              </a:rPr>
              <a:t>How to distinguish..</a:t>
            </a:r>
          </a:p>
        </p:txBody>
      </p:sp>
      <p:sp>
        <p:nvSpPr>
          <p:cNvPr id="6147" name="Rectangle 3"/>
          <p:cNvSpPr>
            <a:spLocks noGrp="1" noChangeArrowheads="1"/>
          </p:cNvSpPr>
          <p:nvPr>
            <p:ph idx="1"/>
          </p:nvPr>
        </p:nvSpPr>
        <p:spPr/>
        <p:txBody>
          <a:bodyPr/>
          <a:lstStyle/>
          <a:p>
            <a:pPr>
              <a:buFont typeface="Wingdings" pitchFamily="2" charset="2"/>
              <a:buNone/>
            </a:pPr>
            <a:r>
              <a:rPr lang="en-US" sz="3600">
                <a:solidFill>
                  <a:srgbClr val="0000CC"/>
                </a:solidFill>
                <a:latin typeface="Comic Sans MS" pitchFamily="66" charset="0"/>
              </a:rPr>
              <a:t>GDP constant price</a:t>
            </a:r>
            <a:r>
              <a:rPr lang="en-US" sz="3600">
                <a:latin typeface="Comic Sans MS" pitchFamily="66" charset="0"/>
              </a:rPr>
              <a:t> is represented as</a:t>
            </a:r>
          </a:p>
          <a:p>
            <a:pPr>
              <a:buFont typeface="Wingdings" pitchFamily="2" charset="2"/>
              <a:buNone/>
            </a:pPr>
            <a:r>
              <a:rPr lang="en-US" sz="3600">
                <a:latin typeface="Comic Sans MS" pitchFamily="66" charset="0"/>
              </a:rPr>
              <a:t>	</a:t>
            </a:r>
            <a:r>
              <a:rPr lang="en-US" sz="3600" b="1">
                <a:solidFill>
                  <a:srgbClr val="0000CC"/>
                </a:solidFill>
                <a:latin typeface="Comic Sans MS" pitchFamily="66" charset="0"/>
              </a:rPr>
              <a:t>P</a:t>
            </a:r>
            <a:r>
              <a:rPr lang="en-US" sz="3600" b="1" baseline="-25000">
                <a:solidFill>
                  <a:srgbClr val="0000CC"/>
                </a:solidFill>
                <a:latin typeface="Comic Sans MS" pitchFamily="66" charset="0"/>
              </a:rPr>
              <a:t>0</a:t>
            </a:r>
            <a:r>
              <a:rPr lang="en-US" sz="3600" b="1">
                <a:solidFill>
                  <a:srgbClr val="0000CC"/>
                </a:solidFill>
                <a:latin typeface="Comic Sans MS" pitchFamily="66" charset="0"/>
              </a:rPr>
              <a:t>Q</a:t>
            </a:r>
            <a:r>
              <a:rPr lang="en-US" sz="3600" b="1" baseline="-25000">
                <a:solidFill>
                  <a:srgbClr val="0000CC"/>
                </a:solidFill>
                <a:latin typeface="Comic Sans MS" pitchFamily="66" charset="0"/>
              </a:rPr>
              <a:t>t</a:t>
            </a:r>
          </a:p>
          <a:p>
            <a:pPr lvl="1">
              <a:buFont typeface="Wingdings" pitchFamily="2" charset="2"/>
              <a:buNone/>
            </a:pPr>
            <a:r>
              <a:rPr lang="en-US" sz="3200">
                <a:latin typeface="Comic Sans MS" pitchFamily="66" charset="0"/>
              </a:rPr>
              <a:t>	P</a:t>
            </a:r>
            <a:r>
              <a:rPr lang="en-US" sz="3200" baseline="-25000">
                <a:latin typeface="Comic Sans MS" pitchFamily="66" charset="0"/>
              </a:rPr>
              <a:t>0 </a:t>
            </a:r>
            <a:r>
              <a:rPr lang="en-US" sz="3200">
                <a:latin typeface="Comic Sans MS" pitchFamily="66" charset="0"/>
              </a:rPr>
              <a:t>= price at the base period 0</a:t>
            </a:r>
            <a:endParaRPr lang="en-US" sz="3200" baseline="-25000">
              <a:latin typeface="Comic Sans MS" pitchFamily="66" charset="0"/>
            </a:endParaRPr>
          </a:p>
          <a:p>
            <a:pPr lvl="1">
              <a:buFont typeface="Wingdings" pitchFamily="2" charset="2"/>
              <a:buNone/>
            </a:pPr>
            <a:r>
              <a:rPr lang="en-US" sz="3200">
                <a:latin typeface="Comic Sans MS" pitchFamily="66" charset="0"/>
              </a:rPr>
              <a:t>	Q</a:t>
            </a:r>
            <a:r>
              <a:rPr lang="en-US" sz="3200" baseline="-25000">
                <a:latin typeface="Comic Sans MS" pitchFamily="66" charset="0"/>
              </a:rPr>
              <a:t>t</a:t>
            </a:r>
            <a:r>
              <a:rPr lang="en-US" sz="3200">
                <a:latin typeface="Comic Sans MS" pitchFamily="66" charset="0"/>
              </a:rPr>
              <a:t>= volume or quantity at  period t</a:t>
            </a:r>
            <a:endParaRPr lang="en-US" sz="3200" baseline="-25000">
              <a:latin typeface="Comic Sans MS" pitchFamily="66" charset="0"/>
            </a:endParaRPr>
          </a:p>
          <a:p>
            <a:pPr lvl="1">
              <a:buFont typeface="Wingdings" pitchFamily="2" charset="2"/>
              <a:buNone/>
            </a:pPr>
            <a:endParaRPr lang="en-US" sz="3200">
              <a:latin typeface="Comic Sans MS" pitchFamily="66" charset="0"/>
            </a:endParaRPr>
          </a:p>
          <a:p>
            <a:pPr>
              <a:buFont typeface="Wingdings" pitchFamily="2" charset="2"/>
              <a:buNone/>
            </a:pPr>
            <a:endParaRPr lang="en-US">
              <a:latin typeface="Comic Sans MS" pitchFamily="66" charset="0"/>
            </a:endParaRPr>
          </a:p>
        </p:txBody>
      </p:sp>
      <p:sp>
        <p:nvSpPr>
          <p:cNvPr id="5" name="Slide Number Placeholder 5"/>
          <p:cNvSpPr>
            <a:spLocks noGrp="1"/>
          </p:cNvSpPr>
          <p:nvPr>
            <p:ph type="sldNum" sz="quarter" idx="12"/>
          </p:nvPr>
        </p:nvSpPr>
        <p:spPr/>
        <p:txBody>
          <a:bodyPr/>
          <a:lstStyle/>
          <a:p>
            <a:fld id="{DEAEA575-044B-4D5D-8561-C14678E2B009}" type="slidenum">
              <a:rPr lang="en-US"/>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42910" y="609600"/>
            <a:ext cx="8107390" cy="1143000"/>
          </a:xfrm>
        </p:spPr>
        <p:txBody>
          <a:bodyPr>
            <a:normAutofit fontScale="90000"/>
          </a:bodyPr>
          <a:lstStyle/>
          <a:p>
            <a:pPr algn="l"/>
            <a:r>
              <a:rPr lang="en-US" dirty="0">
                <a:latin typeface="Comic Sans MS" pitchFamily="66" charset="0"/>
              </a:rPr>
              <a:t>Example: </a:t>
            </a:r>
            <a:r>
              <a:rPr lang="en-US" dirty="0" smtClean="0">
                <a:latin typeface="Comic Sans MS" pitchFamily="66" charset="0"/>
              </a:rPr>
              <a:t>Gross Output </a:t>
            </a:r>
            <a:r>
              <a:rPr lang="en-US" dirty="0">
                <a:latin typeface="Comic Sans MS" pitchFamily="66" charset="0"/>
              </a:rPr>
              <a:t>of fish at </a:t>
            </a:r>
            <a:r>
              <a:rPr lang="en-US" dirty="0">
                <a:solidFill>
                  <a:srgbClr val="0000CC"/>
                </a:solidFill>
                <a:latin typeface="Comic Sans MS" pitchFamily="66" charset="0"/>
              </a:rPr>
              <a:t>current price</a:t>
            </a:r>
            <a:endParaRPr lang="en-US" dirty="0">
              <a:latin typeface="Comic Sans MS" pitchFamily="66" charset="0"/>
            </a:endParaRPr>
          </a:p>
        </p:txBody>
      </p:sp>
      <p:graphicFrame>
        <p:nvGraphicFramePr>
          <p:cNvPr id="71680" name="Object 1024"/>
          <p:cNvGraphicFramePr>
            <a:graphicFrameLocks noChangeAspect="1"/>
          </p:cNvGraphicFramePr>
          <p:nvPr>
            <p:ph type="tbl" idx="1"/>
          </p:nvPr>
        </p:nvGraphicFramePr>
        <p:xfrm>
          <a:off x="709613" y="2235200"/>
          <a:ext cx="7961312" cy="3521075"/>
        </p:xfrm>
        <a:graphic>
          <a:graphicData uri="http://schemas.openxmlformats.org/presentationml/2006/ole">
            <p:oleObj spid="_x0000_s71680" name="Document" r:id="rId3" imgW="9983599" imgH="4415208" progId="Word.Document.8">
              <p:embed/>
            </p:oleObj>
          </a:graphicData>
        </a:graphic>
      </p:graphicFrame>
      <p:sp>
        <p:nvSpPr>
          <p:cNvPr id="5" name="Slide Number Placeholder 5"/>
          <p:cNvSpPr>
            <a:spLocks noGrp="1"/>
          </p:cNvSpPr>
          <p:nvPr>
            <p:ph type="sldNum" sz="quarter" idx="12"/>
          </p:nvPr>
        </p:nvSpPr>
        <p:spPr/>
        <p:txBody>
          <a:bodyPr/>
          <a:lstStyle/>
          <a:p>
            <a:fld id="{B3B74A17-D00A-42AE-9058-61992E8319FF}" type="slidenum">
              <a:rPr lang="en-US"/>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28596" y="609600"/>
            <a:ext cx="8358246" cy="1143000"/>
          </a:xfrm>
        </p:spPr>
        <p:txBody>
          <a:bodyPr>
            <a:normAutofit fontScale="90000"/>
          </a:bodyPr>
          <a:lstStyle/>
          <a:p>
            <a:pPr algn="l"/>
            <a:r>
              <a:rPr lang="en-US" dirty="0">
                <a:latin typeface="Comic Sans MS" pitchFamily="66" charset="0"/>
              </a:rPr>
              <a:t>Example: </a:t>
            </a:r>
            <a:r>
              <a:rPr lang="en-US" dirty="0" smtClean="0">
                <a:latin typeface="Comic Sans MS" pitchFamily="66" charset="0"/>
              </a:rPr>
              <a:t>Gross Output </a:t>
            </a:r>
            <a:r>
              <a:rPr lang="en-US" dirty="0">
                <a:latin typeface="Comic Sans MS" pitchFamily="66" charset="0"/>
              </a:rPr>
              <a:t>of fish at </a:t>
            </a:r>
            <a:r>
              <a:rPr lang="en-US" dirty="0">
                <a:solidFill>
                  <a:srgbClr val="0000CC"/>
                </a:solidFill>
                <a:latin typeface="Comic Sans MS" pitchFamily="66" charset="0"/>
              </a:rPr>
              <a:t>constant </a:t>
            </a:r>
            <a:r>
              <a:rPr lang="en-US" dirty="0" smtClean="0">
                <a:solidFill>
                  <a:srgbClr val="0000CC"/>
                </a:solidFill>
                <a:latin typeface="Comic Sans MS" pitchFamily="66" charset="0"/>
              </a:rPr>
              <a:t>2000 </a:t>
            </a:r>
            <a:r>
              <a:rPr lang="en-US" dirty="0">
                <a:solidFill>
                  <a:srgbClr val="0000CC"/>
                </a:solidFill>
                <a:latin typeface="Comic Sans MS" pitchFamily="66" charset="0"/>
              </a:rPr>
              <a:t>price</a:t>
            </a:r>
            <a:endParaRPr lang="en-US" dirty="0">
              <a:latin typeface="Comic Sans MS" pitchFamily="66" charset="0"/>
            </a:endParaRPr>
          </a:p>
        </p:txBody>
      </p:sp>
      <p:graphicFrame>
        <p:nvGraphicFramePr>
          <p:cNvPr id="72704" name="Object 1024"/>
          <p:cNvGraphicFramePr>
            <a:graphicFrameLocks noChangeAspect="1"/>
          </p:cNvGraphicFramePr>
          <p:nvPr>
            <p:ph type="tbl" idx="1"/>
          </p:nvPr>
        </p:nvGraphicFramePr>
        <p:xfrm>
          <a:off x="504825" y="2251075"/>
          <a:ext cx="8213725" cy="4765675"/>
        </p:xfrm>
        <a:graphic>
          <a:graphicData uri="http://schemas.openxmlformats.org/presentationml/2006/ole">
            <p:oleObj spid="_x0000_s72704" name="Document" r:id="rId3" imgW="9035459" imgH="5243419" progId="Word.Document.8">
              <p:embed/>
            </p:oleObj>
          </a:graphicData>
        </a:graphic>
      </p:graphicFrame>
      <p:sp>
        <p:nvSpPr>
          <p:cNvPr id="5" name="Slide Number Placeholder 5"/>
          <p:cNvSpPr>
            <a:spLocks noGrp="1"/>
          </p:cNvSpPr>
          <p:nvPr>
            <p:ph type="sldNum" sz="quarter" idx="12"/>
          </p:nvPr>
        </p:nvSpPr>
        <p:spPr/>
        <p:txBody>
          <a:bodyPr/>
          <a:lstStyle/>
          <a:p>
            <a:fld id="{938956BC-49E5-4999-AE8A-AB28FFB1E403}" type="slidenum">
              <a:rPr lang="en-US"/>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pPr algn="l"/>
            <a:r>
              <a:rPr lang="en-US">
                <a:latin typeface="Comic Sans MS" pitchFamily="66" charset="0"/>
              </a:rPr>
              <a:t>What is the use of GDP at constant price ?</a:t>
            </a:r>
          </a:p>
        </p:txBody>
      </p:sp>
      <p:sp>
        <p:nvSpPr>
          <p:cNvPr id="10243" name="Rectangle 3"/>
          <p:cNvSpPr>
            <a:spLocks noGrp="1" noChangeArrowheads="1"/>
          </p:cNvSpPr>
          <p:nvPr>
            <p:ph idx="1"/>
          </p:nvPr>
        </p:nvSpPr>
        <p:spPr>
          <a:xfrm>
            <a:off x="762000" y="2057400"/>
            <a:ext cx="7772400" cy="4114800"/>
          </a:xfrm>
        </p:spPr>
        <p:txBody>
          <a:bodyPr/>
          <a:lstStyle/>
          <a:p>
            <a:pPr>
              <a:buFont typeface="Wingdings" pitchFamily="2" charset="2"/>
              <a:buNone/>
            </a:pPr>
            <a:r>
              <a:rPr lang="en-US" sz="3600">
                <a:solidFill>
                  <a:srgbClr val="0000CC"/>
                </a:solidFill>
                <a:latin typeface="Comic Sans MS" pitchFamily="66" charset="0"/>
              </a:rPr>
              <a:t>GDP constant price</a:t>
            </a:r>
            <a:r>
              <a:rPr lang="en-US" sz="3600">
                <a:latin typeface="Comic Sans MS" pitchFamily="66" charset="0"/>
              </a:rPr>
              <a:t> represented a measure of volume of production</a:t>
            </a:r>
          </a:p>
          <a:p>
            <a:pPr>
              <a:lnSpc>
                <a:spcPct val="80000"/>
              </a:lnSpc>
              <a:spcBef>
                <a:spcPct val="0"/>
              </a:spcBef>
              <a:buFont typeface="Wingdings" pitchFamily="2" charset="2"/>
              <a:buNone/>
            </a:pPr>
            <a:r>
              <a:rPr lang="en-US" sz="3600">
                <a:latin typeface="Comic Sans MS" pitchFamily="66" charset="0"/>
              </a:rPr>
              <a:t>	</a:t>
            </a:r>
            <a:r>
              <a:rPr lang="en-US" sz="3600" b="1">
                <a:solidFill>
                  <a:srgbClr val="0000CC"/>
                </a:solidFill>
                <a:latin typeface="Comic Sans MS" pitchFamily="66" charset="0"/>
              </a:rPr>
              <a:t>P</a:t>
            </a:r>
            <a:r>
              <a:rPr lang="en-US" sz="3600" b="1" baseline="-25000">
                <a:solidFill>
                  <a:srgbClr val="0000CC"/>
                </a:solidFill>
                <a:latin typeface="Comic Sans MS" pitchFamily="66" charset="0"/>
              </a:rPr>
              <a:t>0</a:t>
            </a:r>
            <a:r>
              <a:rPr lang="en-US" sz="3600" b="1">
                <a:solidFill>
                  <a:srgbClr val="0000CC"/>
                </a:solidFill>
                <a:latin typeface="Comic Sans MS" pitchFamily="66" charset="0"/>
              </a:rPr>
              <a:t>Q</a:t>
            </a:r>
            <a:r>
              <a:rPr lang="en-US" sz="3600" b="1" baseline="-25000">
                <a:solidFill>
                  <a:srgbClr val="0000CC"/>
                </a:solidFill>
                <a:latin typeface="Comic Sans MS" pitchFamily="66" charset="0"/>
              </a:rPr>
              <a:t>t		</a:t>
            </a:r>
            <a:r>
              <a:rPr lang="en-US" sz="3600" b="1">
                <a:solidFill>
                  <a:srgbClr val="0000CC"/>
                </a:solidFill>
                <a:effectLst>
                  <a:outerShdw blurRad="38100" dist="38100" dir="2700000" algn="tl">
                    <a:srgbClr val="000000"/>
                  </a:outerShdw>
                </a:effectLst>
                <a:latin typeface="Comic Sans MS" pitchFamily="66" charset="0"/>
              </a:rPr>
              <a:t>P</a:t>
            </a:r>
            <a:r>
              <a:rPr lang="en-US" sz="3600" b="1" baseline="-25000">
                <a:solidFill>
                  <a:srgbClr val="0000CC"/>
                </a:solidFill>
                <a:latin typeface="Comic Sans MS" pitchFamily="66" charset="0"/>
              </a:rPr>
              <a:t>0</a:t>
            </a:r>
            <a:r>
              <a:rPr lang="en-US" sz="3600" b="1">
                <a:solidFill>
                  <a:srgbClr val="0000CC"/>
                </a:solidFill>
                <a:latin typeface="Comic Sans MS" pitchFamily="66" charset="0"/>
              </a:rPr>
              <a:t>Q</a:t>
            </a:r>
            <a:r>
              <a:rPr lang="en-US" sz="3600" b="1" baseline="-25000">
                <a:solidFill>
                  <a:srgbClr val="0000CC"/>
                </a:solidFill>
                <a:latin typeface="Comic Sans MS" pitchFamily="66" charset="0"/>
              </a:rPr>
              <a:t>t	 </a:t>
            </a:r>
            <a:r>
              <a:rPr lang="en-US" sz="3600" b="1">
                <a:solidFill>
                  <a:srgbClr val="0000CC"/>
                </a:solidFill>
                <a:latin typeface="Comic Sans MS" pitchFamily="66" charset="0"/>
              </a:rPr>
              <a:t>Q</a:t>
            </a:r>
            <a:r>
              <a:rPr lang="en-US" sz="3600" b="1" baseline="-25000">
                <a:solidFill>
                  <a:srgbClr val="0000CC"/>
                </a:solidFill>
                <a:latin typeface="Comic Sans MS" pitchFamily="66" charset="0"/>
              </a:rPr>
              <a:t>t</a:t>
            </a:r>
          </a:p>
          <a:p>
            <a:pPr>
              <a:lnSpc>
                <a:spcPct val="80000"/>
              </a:lnSpc>
              <a:spcBef>
                <a:spcPct val="0"/>
              </a:spcBef>
              <a:buFont typeface="Wingdings" pitchFamily="2" charset="2"/>
              <a:buNone/>
            </a:pPr>
            <a:r>
              <a:rPr lang="en-US" sz="3600" b="1" baseline="-25000">
                <a:solidFill>
                  <a:srgbClr val="0000CC"/>
                </a:solidFill>
                <a:latin typeface="Comic Sans MS" pitchFamily="66" charset="0"/>
              </a:rPr>
              <a:t>---------- = ---------- = ------</a:t>
            </a:r>
          </a:p>
          <a:p>
            <a:pPr>
              <a:lnSpc>
                <a:spcPct val="80000"/>
              </a:lnSpc>
              <a:spcBef>
                <a:spcPct val="0"/>
              </a:spcBef>
              <a:buFont typeface="Wingdings" pitchFamily="2" charset="2"/>
              <a:buNone/>
            </a:pPr>
            <a:r>
              <a:rPr lang="en-US" sz="3600" b="1" baseline="-25000">
                <a:solidFill>
                  <a:srgbClr val="0000CC"/>
                </a:solidFill>
                <a:latin typeface="Comic Sans MS" pitchFamily="66" charset="0"/>
              </a:rPr>
              <a:t>   </a:t>
            </a:r>
            <a:r>
              <a:rPr lang="en-US" sz="3600" b="1">
                <a:solidFill>
                  <a:srgbClr val="0000CC"/>
                </a:solidFill>
                <a:latin typeface="Comic Sans MS" pitchFamily="66" charset="0"/>
              </a:rPr>
              <a:t>P</a:t>
            </a:r>
            <a:r>
              <a:rPr lang="en-US" sz="3600" b="1" baseline="-25000">
                <a:solidFill>
                  <a:srgbClr val="0000CC"/>
                </a:solidFill>
                <a:latin typeface="Comic Sans MS" pitchFamily="66" charset="0"/>
              </a:rPr>
              <a:t>0</a:t>
            </a:r>
            <a:r>
              <a:rPr lang="en-US" sz="3600" b="1">
                <a:solidFill>
                  <a:srgbClr val="0000CC"/>
                </a:solidFill>
                <a:latin typeface="Comic Sans MS" pitchFamily="66" charset="0"/>
              </a:rPr>
              <a:t>Q</a:t>
            </a:r>
            <a:r>
              <a:rPr lang="en-US" sz="3600" b="1" baseline="-25000">
                <a:solidFill>
                  <a:srgbClr val="0000CC"/>
                </a:solidFill>
                <a:latin typeface="Comic Sans MS" pitchFamily="66" charset="0"/>
              </a:rPr>
              <a:t>t-1 	</a:t>
            </a:r>
            <a:r>
              <a:rPr lang="en-US" sz="3600" b="1">
                <a:solidFill>
                  <a:srgbClr val="0000CC"/>
                </a:solidFill>
                <a:latin typeface="Comic Sans MS" pitchFamily="66" charset="0"/>
              </a:rPr>
              <a:t>P</a:t>
            </a:r>
            <a:r>
              <a:rPr lang="en-US" sz="3600" b="1" baseline="-25000">
                <a:solidFill>
                  <a:srgbClr val="0000CC"/>
                </a:solidFill>
                <a:latin typeface="Comic Sans MS" pitchFamily="66" charset="0"/>
              </a:rPr>
              <a:t>0</a:t>
            </a:r>
            <a:r>
              <a:rPr lang="en-US" sz="3600" b="1">
                <a:solidFill>
                  <a:srgbClr val="0000CC"/>
                </a:solidFill>
                <a:latin typeface="Comic Sans MS" pitchFamily="66" charset="0"/>
              </a:rPr>
              <a:t>Q</a:t>
            </a:r>
            <a:r>
              <a:rPr lang="en-US" sz="3600" b="1" baseline="-25000">
                <a:solidFill>
                  <a:srgbClr val="0000CC"/>
                </a:solidFill>
                <a:latin typeface="Comic Sans MS" pitchFamily="66" charset="0"/>
              </a:rPr>
              <a:t>t-1 _  </a:t>
            </a:r>
            <a:r>
              <a:rPr lang="en-US" sz="3600" b="1">
                <a:solidFill>
                  <a:srgbClr val="0000CC"/>
                </a:solidFill>
                <a:latin typeface="Comic Sans MS" pitchFamily="66" charset="0"/>
              </a:rPr>
              <a:t>Q</a:t>
            </a:r>
            <a:r>
              <a:rPr lang="en-US" sz="3600" b="1" baseline="-25000">
                <a:solidFill>
                  <a:srgbClr val="0000CC"/>
                </a:solidFill>
                <a:latin typeface="Comic Sans MS" pitchFamily="66" charset="0"/>
              </a:rPr>
              <a:t>t-1 </a:t>
            </a:r>
          </a:p>
          <a:p>
            <a:pPr lvl="1">
              <a:buFont typeface="Wingdings" pitchFamily="2" charset="2"/>
              <a:buNone/>
            </a:pPr>
            <a:r>
              <a:rPr lang="en-US" sz="3200" b="1" baseline="-25000">
                <a:solidFill>
                  <a:srgbClr val="0000CC"/>
                </a:solidFill>
                <a:latin typeface="Comic Sans MS" pitchFamily="66" charset="0"/>
              </a:rPr>
              <a:t>               =  </a:t>
            </a:r>
            <a:r>
              <a:rPr lang="en-US" sz="3200" b="1">
                <a:solidFill>
                  <a:srgbClr val="0000CC"/>
                </a:solidFill>
                <a:latin typeface="Comic Sans MS" pitchFamily="66" charset="0"/>
              </a:rPr>
              <a:t>1 + q</a:t>
            </a:r>
            <a:endParaRPr lang="en-US" sz="3200">
              <a:latin typeface="Comic Sans MS" pitchFamily="66" charset="0"/>
            </a:endParaRPr>
          </a:p>
          <a:p>
            <a:pPr>
              <a:buFont typeface="Wingdings" pitchFamily="2" charset="2"/>
              <a:buNone/>
            </a:pPr>
            <a:r>
              <a:rPr lang="en-US">
                <a:latin typeface="Comic Sans MS" pitchFamily="66" charset="0"/>
              </a:rPr>
              <a:t>    q is the growth rate between t-1 to t</a:t>
            </a:r>
          </a:p>
          <a:p>
            <a:pPr>
              <a:buFont typeface="Wingdings" pitchFamily="2" charset="2"/>
              <a:buNone/>
            </a:pPr>
            <a:endParaRPr lang="en-US">
              <a:latin typeface="Comic Sans MS" pitchFamily="66" charset="0"/>
            </a:endParaRPr>
          </a:p>
        </p:txBody>
      </p:sp>
      <p:sp>
        <p:nvSpPr>
          <p:cNvPr id="7" name="Slide Number Placeholder 5"/>
          <p:cNvSpPr>
            <a:spLocks noGrp="1"/>
          </p:cNvSpPr>
          <p:nvPr>
            <p:ph type="sldNum" sz="quarter" idx="12"/>
          </p:nvPr>
        </p:nvSpPr>
        <p:spPr/>
        <p:txBody>
          <a:bodyPr/>
          <a:lstStyle/>
          <a:p>
            <a:fld id="{1C0DC379-2AB2-4B7B-8BF9-9DBEB6EAC8E5}" type="slidenum">
              <a:rPr lang="en-US"/>
              <a:pPr/>
              <a:t>7</a:t>
            </a:fld>
            <a:endParaRPr lang="en-US"/>
          </a:p>
        </p:txBody>
      </p:sp>
      <p:sp>
        <p:nvSpPr>
          <p:cNvPr id="10247" name="Line 7"/>
          <p:cNvSpPr>
            <a:spLocks noChangeShapeType="1"/>
          </p:cNvSpPr>
          <p:nvPr/>
        </p:nvSpPr>
        <p:spPr bwMode="auto">
          <a:xfrm flipH="1">
            <a:off x="3429000" y="3124200"/>
            <a:ext cx="533400" cy="685800"/>
          </a:xfrm>
          <a:prstGeom prst="line">
            <a:avLst/>
          </a:prstGeom>
          <a:noFill/>
          <a:ln w="38100">
            <a:solidFill>
              <a:srgbClr val="FF0000"/>
            </a:solidFill>
            <a:round/>
            <a:headEnd/>
            <a:tailEnd/>
          </a:ln>
          <a:effectLst/>
        </p:spPr>
        <p:txBody>
          <a:bodyPr wrap="none" anchor="ctr"/>
          <a:lstStyle/>
          <a:p>
            <a:endParaRPr lang="en-AU"/>
          </a:p>
        </p:txBody>
      </p:sp>
      <p:sp>
        <p:nvSpPr>
          <p:cNvPr id="10248" name="Line 8"/>
          <p:cNvSpPr>
            <a:spLocks noChangeShapeType="1"/>
          </p:cNvSpPr>
          <p:nvPr/>
        </p:nvSpPr>
        <p:spPr bwMode="auto">
          <a:xfrm flipH="1">
            <a:off x="3505200" y="3810000"/>
            <a:ext cx="533400" cy="685800"/>
          </a:xfrm>
          <a:prstGeom prst="line">
            <a:avLst/>
          </a:prstGeom>
          <a:noFill/>
          <a:ln w="38100">
            <a:solidFill>
              <a:srgbClr val="FF0000"/>
            </a:solidFill>
            <a:round/>
            <a:headEnd/>
            <a:tailEnd/>
          </a:ln>
          <a:effectLst/>
        </p:spPr>
        <p:txBody>
          <a:bodyPr wrap="none" anchor="ctr"/>
          <a:lstStyle/>
          <a:p>
            <a:endParaRPr lang="en-AU"/>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00034" y="357166"/>
            <a:ext cx="8250266" cy="1143000"/>
          </a:xfrm>
        </p:spPr>
        <p:txBody>
          <a:bodyPr>
            <a:normAutofit fontScale="90000"/>
          </a:bodyPr>
          <a:lstStyle/>
          <a:p>
            <a:pPr algn="l"/>
            <a:r>
              <a:rPr lang="en-US" sz="4000" dirty="0">
                <a:latin typeface="Comic Sans MS" pitchFamily="66" charset="0"/>
              </a:rPr>
              <a:t>Example:  Estimating annual growth rate (q) of fish output</a:t>
            </a:r>
          </a:p>
        </p:txBody>
      </p:sp>
      <p:graphicFrame>
        <p:nvGraphicFramePr>
          <p:cNvPr id="73728" name="Object 1024"/>
          <p:cNvGraphicFramePr>
            <a:graphicFrameLocks noChangeAspect="1"/>
          </p:cNvGraphicFramePr>
          <p:nvPr>
            <p:ph type="tbl" idx="1"/>
          </p:nvPr>
        </p:nvGraphicFramePr>
        <p:xfrm>
          <a:off x="361950" y="1908175"/>
          <a:ext cx="8293100" cy="4735535"/>
        </p:xfrm>
        <a:graphic>
          <a:graphicData uri="http://schemas.openxmlformats.org/presentationml/2006/ole">
            <p:oleObj spid="_x0000_s73728" name="Document" r:id="rId3" imgW="7988177" imgH="4894434" progId="Word.Document.8">
              <p:embed/>
            </p:oleObj>
          </a:graphicData>
        </a:graphic>
      </p:graphicFrame>
      <p:sp>
        <p:nvSpPr>
          <p:cNvPr id="5" name="Slide Number Placeholder 5"/>
          <p:cNvSpPr>
            <a:spLocks noGrp="1"/>
          </p:cNvSpPr>
          <p:nvPr>
            <p:ph type="sldNum" sz="quarter" idx="12"/>
          </p:nvPr>
        </p:nvSpPr>
        <p:spPr/>
        <p:txBody>
          <a:bodyPr/>
          <a:lstStyle/>
          <a:p>
            <a:fld id="{197A3A8D-7357-4EE8-B78E-AF87C29302EB}" type="slidenum">
              <a:rPr lang="en-US"/>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a:bodyPr>
          <a:lstStyle/>
          <a:p>
            <a:pPr algn="l"/>
            <a:r>
              <a:rPr lang="en-US" dirty="0">
                <a:latin typeface="Comic Sans MS" pitchFamily="66" charset="0"/>
              </a:rPr>
              <a:t>How to </a:t>
            </a:r>
            <a:r>
              <a:rPr lang="en-US" dirty="0" smtClean="0">
                <a:latin typeface="Comic Sans MS" pitchFamily="66" charset="0"/>
              </a:rPr>
              <a:t>estimate growth </a:t>
            </a:r>
            <a:r>
              <a:rPr lang="en-US" dirty="0">
                <a:latin typeface="Comic Sans MS" pitchFamily="66" charset="0"/>
              </a:rPr>
              <a:t>rate </a:t>
            </a:r>
            <a:r>
              <a:rPr lang="en-US" dirty="0">
                <a:solidFill>
                  <a:srgbClr val="0000CC"/>
                </a:solidFill>
                <a:latin typeface="Comic Sans MS" pitchFamily="66" charset="0"/>
              </a:rPr>
              <a:t>q</a:t>
            </a:r>
            <a:endParaRPr lang="en-US" dirty="0">
              <a:latin typeface="Comic Sans MS" pitchFamily="66" charset="0"/>
            </a:endParaRPr>
          </a:p>
        </p:txBody>
      </p:sp>
      <p:sp>
        <p:nvSpPr>
          <p:cNvPr id="15363" name="Rectangle 3"/>
          <p:cNvSpPr>
            <a:spLocks noGrp="1" noChangeArrowheads="1"/>
          </p:cNvSpPr>
          <p:nvPr>
            <p:ph idx="1"/>
          </p:nvPr>
        </p:nvSpPr>
        <p:spPr>
          <a:xfrm>
            <a:off x="838200" y="2000240"/>
            <a:ext cx="7772400" cy="4324360"/>
          </a:xfrm>
        </p:spPr>
        <p:txBody>
          <a:bodyPr/>
          <a:lstStyle/>
          <a:p>
            <a:pPr>
              <a:lnSpc>
                <a:spcPct val="75000"/>
              </a:lnSpc>
              <a:spcBef>
                <a:spcPct val="0"/>
              </a:spcBef>
              <a:buFont typeface="Wingdings" pitchFamily="2" charset="2"/>
              <a:buNone/>
            </a:pPr>
            <a:r>
              <a:rPr lang="en-US" sz="2800" dirty="0">
                <a:latin typeface="Comic Sans MS" pitchFamily="66" charset="0"/>
              </a:rPr>
              <a:t>		   725 - 630        95</a:t>
            </a:r>
          </a:p>
          <a:p>
            <a:pPr>
              <a:lnSpc>
                <a:spcPct val="75000"/>
              </a:lnSpc>
              <a:spcBef>
                <a:spcPct val="0"/>
              </a:spcBef>
              <a:buFont typeface="Wingdings" pitchFamily="2" charset="2"/>
              <a:buNone/>
            </a:pPr>
            <a:r>
              <a:rPr lang="en-US" sz="2800" dirty="0">
                <a:latin typeface="Comic Sans MS" pitchFamily="66" charset="0"/>
              </a:rPr>
              <a:t>  </a:t>
            </a:r>
            <a:r>
              <a:rPr lang="en-US" sz="2800" dirty="0">
                <a:solidFill>
                  <a:srgbClr val="0000CC"/>
                </a:solidFill>
                <a:latin typeface="Comic Sans MS" pitchFamily="66" charset="0"/>
              </a:rPr>
              <a:t>q</a:t>
            </a:r>
            <a:r>
              <a:rPr lang="en-US" sz="2800" dirty="0">
                <a:latin typeface="Comic Sans MS" pitchFamily="66" charset="0"/>
              </a:rPr>
              <a:t>   =  ------------- =  ----- </a:t>
            </a:r>
          </a:p>
          <a:p>
            <a:pPr>
              <a:lnSpc>
                <a:spcPct val="120000"/>
              </a:lnSpc>
              <a:spcBef>
                <a:spcPct val="0"/>
              </a:spcBef>
              <a:buFont typeface="Wingdings" pitchFamily="2" charset="2"/>
              <a:buNone/>
            </a:pPr>
            <a:r>
              <a:rPr lang="en-US" sz="2800" dirty="0">
                <a:latin typeface="Comic Sans MS" pitchFamily="66" charset="0"/>
              </a:rPr>
              <a:t>              630             630              	</a:t>
            </a:r>
          </a:p>
          <a:p>
            <a:pPr>
              <a:lnSpc>
                <a:spcPct val="120000"/>
              </a:lnSpc>
              <a:spcBef>
                <a:spcPct val="0"/>
              </a:spcBef>
              <a:buFont typeface="Wingdings" pitchFamily="2" charset="2"/>
              <a:buNone/>
            </a:pPr>
            <a:r>
              <a:rPr lang="en-US" sz="2800" dirty="0">
                <a:latin typeface="Comic Sans MS" pitchFamily="66" charset="0"/>
              </a:rPr>
              <a:t>	</a:t>
            </a:r>
            <a:r>
              <a:rPr lang="en-US" sz="2800" dirty="0">
                <a:solidFill>
                  <a:srgbClr val="0000CC"/>
                </a:solidFill>
                <a:latin typeface="Comic Sans MS" pitchFamily="66" charset="0"/>
              </a:rPr>
              <a:t>q</a:t>
            </a:r>
            <a:r>
              <a:rPr lang="en-US" sz="2800" dirty="0">
                <a:latin typeface="Comic Sans MS" pitchFamily="66" charset="0"/>
              </a:rPr>
              <a:t>  =  0.1508 or 15.08 %</a:t>
            </a:r>
          </a:p>
          <a:p>
            <a:pPr>
              <a:lnSpc>
                <a:spcPct val="120000"/>
              </a:lnSpc>
              <a:spcBef>
                <a:spcPct val="0"/>
              </a:spcBef>
              <a:buFont typeface="Wingdings" pitchFamily="2" charset="2"/>
              <a:buNone/>
            </a:pPr>
            <a:r>
              <a:rPr lang="en-US" sz="2800" dirty="0">
                <a:latin typeface="Comic Sans MS" pitchFamily="66" charset="0"/>
              </a:rPr>
              <a:t>          </a:t>
            </a:r>
            <a:r>
              <a:rPr lang="en-US" sz="2800" dirty="0" smtClean="0">
                <a:latin typeface="Comic Sans MS" pitchFamily="66" charset="0"/>
              </a:rPr>
              <a:t>725       </a:t>
            </a:r>
            <a:r>
              <a:rPr lang="en-US" sz="2800" dirty="0">
                <a:latin typeface="Comic Sans MS" pitchFamily="66" charset="0"/>
              </a:rPr>
              <a:t>630 + 95        630    95</a:t>
            </a:r>
          </a:p>
          <a:p>
            <a:pPr>
              <a:lnSpc>
                <a:spcPct val="80000"/>
              </a:lnSpc>
              <a:spcBef>
                <a:spcPct val="0"/>
              </a:spcBef>
              <a:buFont typeface="Wingdings" pitchFamily="2" charset="2"/>
              <a:buNone/>
            </a:pPr>
            <a:r>
              <a:rPr lang="en-US" sz="2800" dirty="0" smtClean="0">
                <a:solidFill>
                  <a:srgbClr val="0000CC"/>
                </a:solidFill>
                <a:latin typeface="Comic Sans MS" pitchFamily="66" charset="0"/>
              </a:rPr>
              <a:t>1+q </a:t>
            </a:r>
            <a:r>
              <a:rPr lang="en-US" sz="2800" dirty="0" smtClean="0">
                <a:latin typeface="Comic Sans MS" pitchFamily="66" charset="0"/>
              </a:rPr>
              <a:t>  </a:t>
            </a:r>
            <a:r>
              <a:rPr lang="en-US" sz="2800" dirty="0">
                <a:latin typeface="Comic Sans MS" pitchFamily="66" charset="0"/>
              </a:rPr>
              <a:t>=------ =  ------------- =  ----- +-----</a:t>
            </a:r>
          </a:p>
          <a:p>
            <a:pPr>
              <a:lnSpc>
                <a:spcPct val="80000"/>
              </a:lnSpc>
              <a:spcBef>
                <a:spcPct val="0"/>
              </a:spcBef>
              <a:buFont typeface="Wingdings" pitchFamily="2" charset="2"/>
              <a:buNone/>
            </a:pPr>
            <a:r>
              <a:rPr lang="en-US" sz="2800" dirty="0">
                <a:latin typeface="Comic Sans MS" pitchFamily="66" charset="0"/>
              </a:rPr>
              <a:t>          630          630             630   630</a:t>
            </a:r>
          </a:p>
          <a:p>
            <a:pPr>
              <a:lnSpc>
                <a:spcPct val="120000"/>
              </a:lnSpc>
              <a:spcBef>
                <a:spcPct val="0"/>
              </a:spcBef>
              <a:buFont typeface="Wingdings" pitchFamily="2" charset="2"/>
              <a:buNone/>
            </a:pPr>
            <a:r>
              <a:rPr lang="en-US" sz="2800" dirty="0">
                <a:latin typeface="Comic Sans MS" pitchFamily="66" charset="0"/>
              </a:rPr>
              <a:t> </a:t>
            </a:r>
            <a:r>
              <a:rPr lang="en-US" sz="2800" dirty="0">
                <a:solidFill>
                  <a:srgbClr val="0000CC"/>
                </a:solidFill>
                <a:latin typeface="Comic Sans MS" pitchFamily="66" charset="0"/>
              </a:rPr>
              <a:t>1+q</a:t>
            </a:r>
            <a:r>
              <a:rPr lang="en-US" sz="2800" dirty="0">
                <a:latin typeface="Comic Sans MS" pitchFamily="66" charset="0"/>
              </a:rPr>
              <a:t> = 1 + 0.1508</a:t>
            </a:r>
          </a:p>
          <a:p>
            <a:pPr>
              <a:lnSpc>
                <a:spcPct val="120000"/>
              </a:lnSpc>
              <a:spcBef>
                <a:spcPct val="0"/>
              </a:spcBef>
              <a:buFont typeface="Wingdings" pitchFamily="2" charset="2"/>
              <a:buNone/>
            </a:pPr>
            <a:r>
              <a:rPr lang="en-US" sz="2800" dirty="0">
                <a:latin typeface="Comic Sans MS" pitchFamily="66" charset="0"/>
              </a:rPr>
              <a:t> </a:t>
            </a:r>
            <a:r>
              <a:rPr lang="en-US" sz="2800" dirty="0">
                <a:solidFill>
                  <a:srgbClr val="0000CC"/>
                </a:solidFill>
                <a:latin typeface="Comic Sans MS" pitchFamily="66" charset="0"/>
              </a:rPr>
              <a:t>q</a:t>
            </a:r>
            <a:r>
              <a:rPr lang="en-US" sz="2800" dirty="0">
                <a:latin typeface="Comic Sans MS" pitchFamily="66" charset="0"/>
              </a:rPr>
              <a:t>     = 0.1508 or 15.08 %</a:t>
            </a:r>
          </a:p>
        </p:txBody>
      </p:sp>
      <p:sp>
        <p:nvSpPr>
          <p:cNvPr id="7" name="Slide Number Placeholder 5"/>
          <p:cNvSpPr>
            <a:spLocks noGrp="1"/>
          </p:cNvSpPr>
          <p:nvPr>
            <p:ph type="sldNum" sz="quarter" idx="12"/>
          </p:nvPr>
        </p:nvSpPr>
        <p:spPr/>
        <p:txBody>
          <a:bodyPr/>
          <a:lstStyle/>
          <a:p>
            <a:fld id="{EA4440D6-388F-4AFF-ABB2-FFBB4A22948E}" type="slidenum">
              <a:rPr lang="en-US"/>
              <a:pPr/>
              <a:t>9</a:t>
            </a:fld>
            <a:endParaRPr lang="en-US"/>
          </a:p>
        </p:txBody>
      </p:sp>
    </p:spTree>
  </p:cSld>
  <p:clrMapOvr>
    <a:masterClrMapping/>
  </p:clrMapOvr>
</p:sld>
</file>

<file path=ppt/theme/theme1.xml><?xml version="1.0" encoding="utf-8"?>
<a:theme xmlns:a="http://schemas.openxmlformats.org/drawingml/2006/main" name="dandel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dandelion</Template>
  <TotalTime>510</TotalTime>
  <Words>854</Words>
  <Application>Microsoft PowerPoint</Application>
  <PresentationFormat>On-screen Show (4:3)</PresentationFormat>
  <Paragraphs>269</Paragraphs>
  <Slides>36</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38" baseType="lpstr">
      <vt:lpstr>dandelion</vt:lpstr>
      <vt:lpstr>Document</vt:lpstr>
      <vt:lpstr>Lecture 4. GDP at Constant Price</vt:lpstr>
      <vt:lpstr>What are the ways to value GDP?</vt:lpstr>
      <vt:lpstr>How to distinguish the two</vt:lpstr>
      <vt:lpstr>How to distinguish..</vt:lpstr>
      <vt:lpstr>Example: Gross Output of fish at current price</vt:lpstr>
      <vt:lpstr>Example: Gross Output of fish at constant 2000 price</vt:lpstr>
      <vt:lpstr>What is the use of GDP at constant price ?</vt:lpstr>
      <vt:lpstr>Example:  Estimating annual growth rate (q) of fish output</vt:lpstr>
      <vt:lpstr>How to estimate growth rate q</vt:lpstr>
      <vt:lpstr>How to estimate average annual  growth rate avg q</vt:lpstr>
      <vt:lpstr>How to estimate …. avg q</vt:lpstr>
      <vt:lpstr>How to estimate GO at constant prices </vt:lpstr>
      <vt:lpstr>How to estimate GO at constant prices </vt:lpstr>
      <vt:lpstr>How to estimate.. constant prices </vt:lpstr>
      <vt:lpstr>How to estimate.. constant prices </vt:lpstr>
      <vt:lpstr>How to estimate.. constant prices </vt:lpstr>
      <vt:lpstr>Gross Value Added</vt:lpstr>
      <vt:lpstr>How to estimate GVA at constant price</vt:lpstr>
      <vt:lpstr>How to estimate GVA at constant price</vt:lpstr>
      <vt:lpstr>How to estimate GVA at constant price</vt:lpstr>
      <vt:lpstr>How to estimate GVA at constant price</vt:lpstr>
      <vt:lpstr>How to estimate GVA at constant price</vt:lpstr>
      <vt:lpstr>Change in Value Added</vt:lpstr>
      <vt:lpstr>How to estimate other transactions of GDP</vt:lpstr>
      <vt:lpstr>Data for estimation</vt:lpstr>
      <vt:lpstr>Types of Price Indices</vt:lpstr>
      <vt:lpstr>Types of Price Indices</vt:lpstr>
      <vt:lpstr>Assumption in Deflation of Value Added</vt:lpstr>
      <vt:lpstr>  Assumption in Deflation of Value Added  </vt:lpstr>
      <vt:lpstr>Types of Volume Indicators</vt:lpstr>
      <vt:lpstr>Assumption in Extrapolation of Value Added</vt:lpstr>
      <vt:lpstr>Base Period for Volume Measure</vt:lpstr>
      <vt:lpstr>Types of Indices</vt:lpstr>
      <vt:lpstr>Types of Indices</vt:lpstr>
      <vt:lpstr>Types of Indices</vt:lpstr>
      <vt:lpstr>Thank you</vt:lpstr>
    </vt:vector>
  </TitlesOfParts>
  <Company>UN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GDP and Components at Constant Prices</dc:title>
  <dc:creator>ESCAP</dc:creator>
  <cp:lastModifiedBy>etjih</cp:lastModifiedBy>
  <cp:revision>15</cp:revision>
  <dcterms:created xsi:type="dcterms:W3CDTF">2001-01-27T05:11:11Z</dcterms:created>
  <dcterms:modified xsi:type="dcterms:W3CDTF">2011-09-08T02:34:41Z</dcterms:modified>
</cp:coreProperties>
</file>